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1"/>
  </p:notesMasterIdLst>
  <p:sldIdLst>
    <p:sldId id="256" r:id="rId2"/>
    <p:sldId id="296" r:id="rId3"/>
    <p:sldId id="297" r:id="rId4"/>
    <p:sldId id="298" r:id="rId5"/>
    <p:sldId id="299" r:id="rId6"/>
    <p:sldId id="300" r:id="rId7"/>
    <p:sldId id="302" r:id="rId8"/>
    <p:sldId id="310" r:id="rId9"/>
    <p:sldId id="271" r:id="rId10"/>
    <p:sldId id="275" r:id="rId11"/>
    <p:sldId id="276" r:id="rId12"/>
    <p:sldId id="277" r:id="rId13"/>
    <p:sldId id="274" r:id="rId14"/>
    <p:sldId id="301" r:id="rId15"/>
    <p:sldId id="279" r:id="rId16"/>
    <p:sldId id="280" r:id="rId17"/>
    <p:sldId id="273" r:id="rId18"/>
    <p:sldId id="334" r:id="rId19"/>
    <p:sldId id="258" r:id="rId20"/>
    <p:sldId id="257" r:id="rId21"/>
    <p:sldId id="308" r:id="rId22"/>
    <p:sldId id="309" r:id="rId23"/>
    <p:sldId id="307" r:id="rId24"/>
    <p:sldId id="263" r:id="rId25"/>
    <p:sldId id="281" r:id="rId26"/>
    <p:sldId id="272" r:id="rId27"/>
    <p:sldId id="282" r:id="rId28"/>
    <p:sldId id="311" r:id="rId29"/>
    <p:sldId id="304" r:id="rId30"/>
    <p:sldId id="305" r:id="rId31"/>
    <p:sldId id="306" r:id="rId32"/>
    <p:sldId id="259" r:id="rId33"/>
    <p:sldId id="270" r:id="rId34"/>
    <p:sldId id="283" r:id="rId35"/>
    <p:sldId id="286" r:id="rId36"/>
    <p:sldId id="287" r:id="rId37"/>
    <p:sldId id="285" r:id="rId38"/>
    <p:sldId id="269" r:id="rId39"/>
    <p:sldId id="312" r:id="rId40"/>
    <p:sldId id="284" r:id="rId41"/>
    <p:sldId id="278" r:id="rId42"/>
    <p:sldId id="267" r:id="rId43"/>
    <p:sldId id="266" r:id="rId44"/>
    <p:sldId id="294" r:id="rId45"/>
    <p:sldId id="291" r:id="rId46"/>
    <p:sldId id="295" r:id="rId47"/>
    <p:sldId id="292" r:id="rId48"/>
    <p:sldId id="293" r:id="rId49"/>
    <p:sldId id="288" r:id="rId50"/>
    <p:sldId id="289" r:id="rId51"/>
    <p:sldId id="313" r:id="rId52"/>
    <p:sldId id="316" r:id="rId53"/>
    <p:sldId id="315" r:id="rId54"/>
    <p:sldId id="318" r:id="rId55"/>
    <p:sldId id="314" r:id="rId56"/>
    <p:sldId id="325" r:id="rId57"/>
    <p:sldId id="321" r:id="rId58"/>
    <p:sldId id="324" r:id="rId59"/>
    <p:sldId id="322" r:id="rId60"/>
    <p:sldId id="326" r:id="rId61"/>
    <p:sldId id="327" r:id="rId62"/>
    <p:sldId id="329" r:id="rId63"/>
    <p:sldId id="328" r:id="rId64"/>
    <p:sldId id="330" r:id="rId65"/>
    <p:sldId id="335" r:id="rId66"/>
    <p:sldId id="336" r:id="rId67"/>
    <p:sldId id="331" r:id="rId68"/>
    <p:sldId id="265" r:id="rId69"/>
    <p:sldId id="264" r:id="rId7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F6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294" y="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>
        <c:manualLayout>
          <c:xMode val="edge"/>
          <c:yMode val="edge"/>
          <c:x val="0.71901955338295742"/>
          <c:y val="0.62812500000000004"/>
        </c:manualLayout>
      </c:layout>
      <c:overlay val="0"/>
      <c:txPr>
        <a:bodyPr/>
        <a:lstStyle/>
        <a:p>
          <a:pPr algn="r">
            <a:defRPr/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25277043291486134"/>
          <c:y val="3.5515748031496062E-2"/>
          <c:w val="0.70666111172832646"/>
          <c:h val="0.8397915846456691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2009 г.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4"/>
            <c:invertIfNegative val="0"/>
            <c:bubble3D val="0"/>
            <c:spPr>
              <a:solidFill>
                <a:srgbClr val="00B050"/>
              </a:solidFill>
            </c:spPr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Лист1!$A$2:$A$9</c:f>
              <c:strCache>
                <c:ptCount val="8"/>
                <c:pt idx="0">
                  <c:v>Россия</c:v>
                </c:pt>
                <c:pt idx="1">
                  <c:v>Украина</c:v>
                </c:pt>
                <c:pt idx="2">
                  <c:v>СНГ</c:v>
                </c:pt>
                <c:pt idx="3">
                  <c:v>ЕС</c:v>
                </c:pt>
                <c:pt idx="4">
                  <c:v>Швеция</c:v>
                </c:pt>
                <c:pt idx="5">
                  <c:v>Финляндия</c:v>
                </c:pt>
                <c:pt idx="6">
                  <c:v>США</c:v>
                </c:pt>
                <c:pt idx="7">
                  <c:v>Япония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1.2E-2</c:v>
                </c:pt>
                <c:pt idx="1">
                  <c:v>9.0000000000000011E-3</c:v>
                </c:pt>
                <c:pt idx="2">
                  <c:v>1.1000000000000001E-2</c:v>
                </c:pt>
                <c:pt idx="3">
                  <c:v>0.02</c:v>
                </c:pt>
                <c:pt idx="4">
                  <c:v>3.7000000000000005E-2</c:v>
                </c:pt>
                <c:pt idx="5">
                  <c:v>3.5000000000000003E-2</c:v>
                </c:pt>
                <c:pt idx="6">
                  <c:v>2.7000000000000003E-2</c:v>
                </c:pt>
                <c:pt idx="7">
                  <c:v>3.5000000000000003E-2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383978576"/>
        <c:axId val="383979360"/>
      </c:barChart>
      <c:catAx>
        <c:axId val="38397857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383979360"/>
        <c:crossesAt val="0"/>
        <c:auto val="1"/>
        <c:lblAlgn val="ctr"/>
        <c:lblOffset val="100"/>
        <c:noMultiLvlLbl val="0"/>
      </c:catAx>
      <c:valAx>
        <c:axId val="383979360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3839785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>
        <c:manualLayout>
          <c:xMode val="edge"/>
          <c:yMode val="edge"/>
          <c:x val="0.71901955338295742"/>
          <c:y val="0.62812500000000004"/>
        </c:manualLayout>
      </c:layout>
      <c:overlay val="0"/>
      <c:txPr>
        <a:bodyPr/>
        <a:lstStyle/>
        <a:p>
          <a:pPr algn="r">
            <a:defRPr/>
          </a:pPr>
          <a:endParaRPr lang="ru-RU"/>
        </a:p>
      </c:txPr>
    </c:title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5277043291486134"/>
          <c:y val="3.5515748031496062E-2"/>
          <c:w val="0.70666111172832646"/>
          <c:h val="0.83979158464566916"/>
        </c:manualLayout>
      </c:layout>
      <c:bar3D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2009 г.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4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cat>
            <c:strRef>
              <c:f>Лист1!$A$2:$A$9</c:f>
              <c:strCache>
                <c:ptCount val="8"/>
                <c:pt idx="0">
                  <c:v>Россия</c:v>
                </c:pt>
                <c:pt idx="1">
                  <c:v>Украина</c:v>
                </c:pt>
                <c:pt idx="2">
                  <c:v>СНГ</c:v>
                </c:pt>
                <c:pt idx="3">
                  <c:v>ЕС</c:v>
                </c:pt>
                <c:pt idx="4">
                  <c:v>Швеция</c:v>
                </c:pt>
                <c:pt idx="5">
                  <c:v>Финляндия</c:v>
                </c:pt>
                <c:pt idx="6">
                  <c:v>США</c:v>
                </c:pt>
                <c:pt idx="7">
                  <c:v>Япония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1.2E-2</c:v>
                </c:pt>
                <c:pt idx="1">
                  <c:v>9.0000000000000011E-3</c:v>
                </c:pt>
                <c:pt idx="2">
                  <c:v>1.1000000000000001E-2</c:v>
                </c:pt>
                <c:pt idx="3">
                  <c:v>0.02</c:v>
                </c:pt>
                <c:pt idx="4">
                  <c:v>3.7000000000000005E-2</c:v>
                </c:pt>
                <c:pt idx="5">
                  <c:v>3.5000000000000003E-2</c:v>
                </c:pt>
                <c:pt idx="6">
                  <c:v>2.7000000000000003E-2</c:v>
                </c:pt>
                <c:pt idx="7">
                  <c:v>3.5000000000000003E-2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shape val="box"/>
        <c:axId val="147535704"/>
        <c:axId val="147536096"/>
        <c:axId val="0"/>
      </c:bar3DChart>
      <c:catAx>
        <c:axId val="14753570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147536096"/>
        <c:crossesAt val="0"/>
        <c:auto val="1"/>
        <c:lblAlgn val="ctr"/>
        <c:lblOffset val="100"/>
        <c:noMultiLvlLbl val="0"/>
      </c:catAx>
      <c:valAx>
        <c:axId val="147536096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1475357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631889-87A4-4B3B-ACB4-EDA6756AD83D}" type="doc">
      <dgm:prSet loTypeId="urn:microsoft.com/office/officeart/2005/8/layout/lProcess3" loCatId="process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B4E8E178-F09A-4FF1-A337-842367A005A9}">
      <dgm:prSet phldrT="[Текст]"/>
      <dgm:spPr/>
      <dgm:t>
        <a:bodyPr/>
        <a:lstStyle/>
        <a:p>
          <a:r>
            <a:rPr lang="ru-RU" dirty="0" smtClean="0"/>
            <a:t>Бизнес</a:t>
          </a:r>
          <a:endParaRPr lang="ru-RU" dirty="0"/>
        </a:p>
      </dgm:t>
    </dgm:pt>
    <dgm:pt modelId="{72577BBD-8140-4F76-B2C3-2E88435DB19F}" type="parTrans" cxnId="{70F89F82-0F7C-4A8C-8799-F95B8124EC1E}">
      <dgm:prSet/>
      <dgm:spPr/>
      <dgm:t>
        <a:bodyPr/>
        <a:lstStyle/>
        <a:p>
          <a:endParaRPr lang="ru-RU"/>
        </a:p>
      </dgm:t>
    </dgm:pt>
    <dgm:pt modelId="{02920945-2218-450D-BA6D-A239D3202790}" type="sibTrans" cxnId="{70F89F82-0F7C-4A8C-8799-F95B8124EC1E}">
      <dgm:prSet/>
      <dgm:spPr/>
      <dgm:t>
        <a:bodyPr/>
        <a:lstStyle/>
        <a:p>
          <a:endParaRPr lang="ru-RU"/>
        </a:p>
      </dgm:t>
    </dgm:pt>
    <dgm:pt modelId="{1F0BA1D3-B7D6-46DC-B7C0-7DA2B3967E60}">
      <dgm:prSet phldrT="[Текст]"/>
      <dgm:spPr/>
      <dgm:t>
        <a:bodyPr/>
        <a:lstStyle/>
        <a:p>
          <a:r>
            <a:rPr lang="ru-RU" dirty="0" smtClean="0"/>
            <a:t>Вдохновить на покупку или сотрудничество</a:t>
          </a:r>
          <a:endParaRPr lang="ru-RU" dirty="0"/>
        </a:p>
      </dgm:t>
    </dgm:pt>
    <dgm:pt modelId="{28161ED8-75D9-4F62-AD35-2D3FD502F091}" type="parTrans" cxnId="{DEA237CF-6384-4FC3-9550-92074123CEDC}">
      <dgm:prSet/>
      <dgm:spPr/>
      <dgm:t>
        <a:bodyPr/>
        <a:lstStyle/>
        <a:p>
          <a:endParaRPr lang="ru-RU"/>
        </a:p>
      </dgm:t>
    </dgm:pt>
    <dgm:pt modelId="{722D0E02-478D-4C7E-8B03-9CEFD87035B4}" type="sibTrans" cxnId="{DEA237CF-6384-4FC3-9550-92074123CEDC}">
      <dgm:prSet/>
      <dgm:spPr/>
      <dgm:t>
        <a:bodyPr/>
        <a:lstStyle/>
        <a:p>
          <a:endParaRPr lang="ru-RU"/>
        </a:p>
      </dgm:t>
    </dgm:pt>
    <dgm:pt modelId="{BF7DC856-35E0-4A07-8B19-585A0655ECCF}">
      <dgm:prSet phldrT="[Текст]"/>
      <dgm:spPr/>
      <dgm:t>
        <a:bodyPr/>
        <a:lstStyle/>
        <a:p>
          <a:r>
            <a:rPr lang="ru-RU" dirty="0" err="1" smtClean="0"/>
            <a:t>Техотчет</a:t>
          </a:r>
          <a:endParaRPr lang="ru-RU" dirty="0"/>
        </a:p>
      </dgm:t>
    </dgm:pt>
    <dgm:pt modelId="{CDD49D0E-5677-46D1-BF08-2E1BAE298383}" type="parTrans" cxnId="{ED97CA12-CCD0-4732-9BBD-92EDDC4ADD94}">
      <dgm:prSet/>
      <dgm:spPr/>
      <dgm:t>
        <a:bodyPr/>
        <a:lstStyle/>
        <a:p>
          <a:endParaRPr lang="ru-RU"/>
        </a:p>
      </dgm:t>
    </dgm:pt>
    <dgm:pt modelId="{CB43FBC3-7E4A-44EE-A6A6-E3FEE2DB645E}" type="sibTrans" cxnId="{ED97CA12-CCD0-4732-9BBD-92EDDC4ADD94}">
      <dgm:prSet/>
      <dgm:spPr/>
      <dgm:t>
        <a:bodyPr/>
        <a:lstStyle/>
        <a:p>
          <a:endParaRPr lang="ru-RU"/>
        </a:p>
      </dgm:t>
    </dgm:pt>
    <dgm:pt modelId="{7CBA2828-412D-46EB-89BC-35E0F9F722D4}">
      <dgm:prSet phldrT="[Текст]"/>
      <dgm:spPr/>
      <dgm:t>
        <a:bodyPr/>
        <a:lstStyle/>
        <a:p>
          <a:r>
            <a:rPr lang="ru-RU" dirty="0" smtClean="0"/>
            <a:t>Показать успехи, скрыть недостатки работы</a:t>
          </a:r>
          <a:endParaRPr lang="ru-RU" dirty="0"/>
        </a:p>
      </dgm:t>
    </dgm:pt>
    <dgm:pt modelId="{30C7E68E-3E21-49A4-9ED5-4D0C22F37182}" type="parTrans" cxnId="{BFCC7628-4AFD-4023-8D21-3153BFABA0A6}">
      <dgm:prSet/>
      <dgm:spPr/>
      <dgm:t>
        <a:bodyPr/>
        <a:lstStyle/>
        <a:p>
          <a:endParaRPr lang="ru-RU"/>
        </a:p>
      </dgm:t>
    </dgm:pt>
    <dgm:pt modelId="{79C20CB4-1721-4F1F-B1B2-F567532B72CB}" type="sibTrans" cxnId="{BFCC7628-4AFD-4023-8D21-3153BFABA0A6}">
      <dgm:prSet/>
      <dgm:spPr/>
      <dgm:t>
        <a:bodyPr/>
        <a:lstStyle/>
        <a:p>
          <a:endParaRPr lang="ru-RU"/>
        </a:p>
      </dgm:t>
    </dgm:pt>
    <dgm:pt modelId="{F05EE313-F94A-4B5F-AA42-67352D0742E3}">
      <dgm:prSet phldrT="[Текст]"/>
      <dgm:spPr/>
      <dgm:t>
        <a:bodyPr/>
        <a:lstStyle/>
        <a:p>
          <a:r>
            <a:rPr lang="ru-RU" dirty="0" smtClean="0"/>
            <a:t>Научный доклад</a:t>
          </a:r>
          <a:endParaRPr lang="ru-RU" dirty="0"/>
        </a:p>
      </dgm:t>
    </dgm:pt>
    <dgm:pt modelId="{BFC4333A-CDFC-4E3D-B07A-F79F50A93ED5}" type="parTrans" cxnId="{EB83B164-ABEA-4108-B695-42FD450D60A3}">
      <dgm:prSet/>
      <dgm:spPr/>
      <dgm:t>
        <a:bodyPr/>
        <a:lstStyle/>
        <a:p>
          <a:endParaRPr lang="ru-RU"/>
        </a:p>
      </dgm:t>
    </dgm:pt>
    <dgm:pt modelId="{ABC49F7A-4AC8-4C4A-ABC8-595CFE4F4D40}" type="sibTrans" cxnId="{EB83B164-ABEA-4108-B695-42FD450D60A3}">
      <dgm:prSet/>
      <dgm:spPr/>
      <dgm:t>
        <a:bodyPr/>
        <a:lstStyle/>
        <a:p>
          <a:endParaRPr lang="ru-RU"/>
        </a:p>
      </dgm:t>
    </dgm:pt>
    <dgm:pt modelId="{8921DA6C-07A1-4218-8677-A7237B256A7A}">
      <dgm:prSet phldrT="[Текст]"/>
      <dgm:spPr/>
      <dgm:t>
        <a:bodyPr/>
        <a:lstStyle/>
        <a:p>
          <a:r>
            <a:rPr lang="ru-RU" dirty="0" smtClean="0"/>
            <a:t>Показать результаты исследования</a:t>
          </a:r>
          <a:endParaRPr lang="ru-RU" dirty="0"/>
        </a:p>
      </dgm:t>
    </dgm:pt>
    <dgm:pt modelId="{0EF670D6-6C20-4FC0-AFA5-A7B5F56A3A49}" type="parTrans" cxnId="{D8C5E35B-C4B6-4098-A03F-5B03006834A4}">
      <dgm:prSet/>
      <dgm:spPr/>
      <dgm:t>
        <a:bodyPr/>
        <a:lstStyle/>
        <a:p>
          <a:endParaRPr lang="ru-RU"/>
        </a:p>
      </dgm:t>
    </dgm:pt>
    <dgm:pt modelId="{D784371F-9456-4278-9483-E7C2685A0224}" type="sibTrans" cxnId="{D8C5E35B-C4B6-4098-A03F-5B03006834A4}">
      <dgm:prSet/>
      <dgm:spPr/>
      <dgm:t>
        <a:bodyPr/>
        <a:lstStyle/>
        <a:p>
          <a:endParaRPr lang="ru-RU"/>
        </a:p>
      </dgm:t>
    </dgm:pt>
    <dgm:pt modelId="{30DAF6F0-80FA-493E-A7CF-79BBA0131E75}">
      <dgm:prSet phldrT="[Текст]"/>
      <dgm:spPr/>
      <dgm:t>
        <a:bodyPr/>
        <a:lstStyle/>
        <a:p>
          <a:r>
            <a:rPr lang="ru-RU" dirty="0" smtClean="0"/>
            <a:t>Лекция</a:t>
          </a:r>
          <a:endParaRPr lang="ru-RU" dirty="0"/>
        </a:p>
      </dgm:t>
    </dgm:pt>
    <dgm:pt modelId="{5200C69B-40E0-43E4-86E8-FADCE66BC6CD}" type="parTrans" cxnId="{C51B301E-3E49-4113-A428-8C62236C52E3}">
      <dgm:prSet/>
      <dgm:spPr/>
      <dgm:t>
        <a:bodyPr/>
        <a:lstStyle/>
        <a:p>
          <a:endParaRPr lang="ru-RU"/>
        </a:p>
      </dgm:t>
    </dgm:pt>
    <dgm:pt modelId="{B48ECB4E-3252-4E05-9FAB-59C0107E2D76}" type="sibTrans" cxnId="{C51B301E-3E49-4113-A428-8C62236C52E3}">
      <dgm:prSet/>
      <dgm:spPr/>
      <dgm:t>
        <a:bodyPr/>
        <a:lstStyle/>
        <a:p>
          <a:endParaRPr lang="ru-RU"/>
        </a:p>
      </dgm:t>
    </dgm:pt>
    <dgm:pt modelId="{8B3CEA0E-4EF5-4C91-830F-DDACFC1AE3C0}">
      <dgm:prSet phldrT="[Текст]"/>
      <dgm:spPr/>
      <dgm:t>
        <a:bodyPr/>
        <a:lstStyle/>
        <a:p>
          <a:r>
            <a:rPr lang="ru-RU" dirty="0" smtClean="0"/>
            <a:t>Донести информацию</a:t>
          </a:r>
          <a:endParaRPr lang="ru-RU" dirty="0"/>
        </a:p>
      </dgm:t>
    </dgm:pt>
    <dgm:pt modelId="{E649907C-26F3-4F6E-B4BB-AAEDAA5B259A}" type="parTrans" cxnId="{C1CAE90A-9BD5-4221-8A1A-2DEB372521A6}">
      <dgm:prSet/>
      <dgm:spPr/>
      <dgm:t>
        <a:bodyPr/>
        <a:lstStyle/>
        <a:p>
          <a:endParaRPr lang="ru-RU"/>
        </a:p>
      </dgm:t>
    </dgm:pt>
    <dgm:pt modelId="{B504262A-3AA9-4582-9346-90C4C71DB937}" type="sibTrans" cxnId="{C1CAE90A-9BD5-4221-8A1A-2DEB372521A6}">
      <dgm:prSet/>
      <dgm:spPr/>
      <dgm:t>
        <a:bodyPr/>
        <a:lstStyle/>
        <a:p>
          <a:endParaRPr lang="ru-RU"/>
        </a:p>
      </dgm:t>
    </dgm:pt>
    <dgm:pt modelId="{BA521446-96B2-4480-8371-CE34B8F40EDF}" type="pres">
      <dgm:prSet presAssocID="{BB631889-87A4-4B3B-ACB4-EDA6756AD83D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C47CB24-BA30-40DE-8C53-B189440EC3A0}" type="pres">
      <dgm:prSet presAssocID="{B4E8E178-F09A-4FF1-A337-842367A005A9}" presName="horFlow" presStyleCnt="0"/>
      <dgm:spPr/>
      <dgm:t>
        <a:bodyPr/>
        <a:lstStyle/>
        <a:p>
          <a:endParaRPr lang="ru-RU"/>
        </a:p>
      </dgm:t>
    </dgm:pt>
    <dgm:pt modelId="{84ECAF6A-FDCC-4F4E-A0B2-CBD6D86A5FF1}" type="pres">
      <dgm:prSet presAssocID="{B4E8E178-F09A-4FF1-A337-842367A005A9}" presName="bigChev" presStyleLbl="node1" presStyleIdx="0" presStyleCnt="4" custScaleX="114123"/>
      <dgm:spPr/>
      <dgm:t>
        <a:bodyPr/>
        <a:lstStyle/>
        <a:p>
          <a:endParaRPr lang="ru-RU"/>
        </a:p>
      </dgm:t>
    </dgm:pt>
    <dgm:pt modelId="{7DBA771D-B651-4A46-B5C6-89062F36B63D}" type="pres">
      <dgm:prSet presAssocID="{28161ED8-75D9-4F62-AD35-2D3FD502F091}" presName="parTrans" presStyleCnt="0"/>
      <dgm:spPr/>
      <dgm:t>
        <a:bodyPr/>
        <a:lstStyle/>
        <a:p>
          <a:endParaRPr lang="ru-RU"/>
        </a:p>
      </dgm:t>
    </dgm:pt>
    <dgm:pt modelId="{84DD5ADB-14EE-4AA4-9EB5-B736B6AAA4AD}" type="pres">
      <dgm:prSet presAssocID="{1F0BA1D3-B7D6-46DC-B7C0-7DA2B3967E60}" presName="node" presStyleLbl="alignAccFollowNode1" presStyleIdx="0" presStyleCnt="4" custScaleX="2605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023C01-0B37-4E62-AAEE-22F8E22355B7}" type="pres">
      <dgm:prSet presAssocID="{B4E8E178-F09A-4FF1-A337-842367A005A9}" presName="vSp" presStyleCnt="0"/>
      <dgm:spPr/>
      <dgm:t>
        <a:bodyPr/>
        <a:lstStyle/>
        <a:p>
          <a:endParaRPr lang="ru-RU"/>
        </a:p>
      </dgm:t>
    </dgm:pt>
    <dgm:pt modelId="{93F54060-FCA1-478F-9380-1EDD1DCB33C2}" type="pres">
      <dgm:prSet presAssocID="{BF7DC856-35E0-4A07-8B19-585A0655ECCF}" presName="horFlow" presStyleCnt="0"/>
      <dgm:spPr/>
      <dgm:t>
        <a:bodyPr/>
        <a:lstStyle/>
        <a:p>
          <a:endParaRPr lang="ru-RU"/>
        </a:p>
      </dgm:t>
    </dgm:pt>
    <dgm:pt modelId="{666BB2F5-1B7E-4D5B-AD8A-99E855A930BE}" type="pres">
      <dgm:prSet presAssocID="{BF7DC856-35E0-4A07-8B19-585A0655ECCF}" presName="bigChev" presStyleLbl="node1" presStyleIdx="1" presStyleCnt="4" custScaleX="114123"/>
      <dgm:spPr/>
      <dgm:t>
        <a:bodyPr/>
        <a:lstStyle/>
        <a:p>
          <a:endParaRPr lang="ru-RU"/>
        </a:p>
      </dgm:t>
    </dgm:pt>
    <dgm:pt modelId="{2FB1EAEB-6514-4D9D-94C8-22B21691111D}" type="pres">
      <dgm:prSet presAssocID="{30C7E68E-3E21-49A4-9ED5-4D0C22F37182}" presName="parTrans" presStyleCnt="0"/>
      <dgm:spPr/>
      <dgm:t>
        <a:bodyPr/>
        <a:lstStyle/>
        <a:p>
          <a:endParaRPr lang="ru-RU"/>
        </a:p>
      </dgm:t>
    </dgm:pt>
    <dgm:pt modelId="{2227B68F-ECC5-4BC1-92EC-A0CD0F5292AB}" type="pres">
      <dgm:prSet presAssocID="{7CBA2828-412D-46EB-89BC-35E0F9F722D4}" presName="node" presStyleLbl="alignAccFollowNode1" presStyleIdx="1" presStyleCnt="4" custScaleX="2614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EF48A0-A9DC-4F4C-823A-7FAB2BA0BB49}" type="pres">
      <dgm:prSet presAssocID="{BF7DC856-35E0-4A07-8B19-585A0655ECCF}" presName="vSp" presStyleCnt="0"/>
      <dgm:spPr/>
      <dgm:t>
        <a:bodyPr/>
        <a:lstStyle/>
        <a:p>
          <a:endParaRPr lang="ru-RU"/>
        </a:p>
      </dgm:t>
    </dgm:pt>
    <dgm:pt modelId="{E3C11B1B-A074-4CA8-856B-E0770027A552}" type="pres">
      <dgm:prSet presAssocID="{F05EE313-F94A-4B5F-AA42-67352D0742E3}" presName="horFlow" presStyleCnt="0"/>
      <dgm:spPr/>
      <dgm:t>
        <a:bodyPr/>
        <a:lstStyle/>
        <a:p>
          <a:endParaRPr lang="ru-RU"/>
        </a:p>
      </dgm:t>
    </dgm:pt>
    <dgm:pt modelId="{AEF486AA-7044-4F29-89F8-F341D849C559}" type="pres">
      <dgm:prSet presAssocID="{F05EE313-F94A-4B5F-AA42-67352D0742E3}" presName="bigChev" presStyleLbl="node1" presStyleIdx="2" presStyleCnt="4" custScaleX="114123"/>
      <dgm:spPr/>
      <dgm:t>
        <a:bodyPr/>
        <a:lstStyle/>
        <a:p>
          <a:endParaRPr lang="ru-RU"/>
        </a:p>
      </dgm:t>
    </dgm:pt>
    <dgm:pt modelId="{3BCFC2BE-DC50-43FA-AA87-052494E8A2F7}" type="pres">
      <dgm:prSet presAssocID="{0EF670D6-6C20-4FC0-AFA5-A7B5F56A3A49}" presName="parTrans" presStyleCnt="0"/>
      <dgm:spPr/>
      <dgm:t>
        <a:bodyPr/>
        <a:lstStyle/>
        <a:p>
          <a:endParaRPr lang="ru-RU"/>
        </a:p>
      </dgm:t>
    </dgm:pt>
    <dgm:pt modelId="{52FF71F8-1375-4D2D-9385-B3EF2CDDECF4}" type="pres">
      <dgm:prSet presAssocID="{8921DA6C-07A1-4218-8677-A7237B256A7A}" presName="node" presStyleLbl="alignAccFollowNode1" presStyleIdx="2" presStyleCnt="4" custScaleX="2614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4806AC-B514-4BCF-AE55-C9C905445793}" type="pres">
      <dgm:prSet presAssocID="{F05EE313-F94A-4B5F-AA42-67352D0742E3}" presName="vSp" presStyleCnt="0"/>
      <dgm:spPr/>
      <dgm:t>
        <a:bodyPr/>
        <a:lstStyle/>
        <a:p>
          <a:endParaRPr lang="ru-RU"/>
        </a:p>
      </dgm:t>
    </dgm:pt>
    <dgm:pt modelId="{143B0A5E-64DA-44C6-B6F3-6E05A5010705}" type="pres">
      <dgm:prSet presAssocID="{30DAF6F0-80FA-493E-A7CF-79BBA0131E75}" presName="horFlow" presStyleCnt="0"/>
      <dgm:spPr/>
      <dgm:t>
        <a:bodyPr/>
        <a:lstStyle/>
        <a:p>
          <a:endParaRPr lang="ru-RU"/>
        </a:p>
      </dgm:t>
    </dgm:pt>
    <dgm:pt modelId="{69A52FA3-4EC3-4662-992C-864AE6E41BE4}" type="pres">
      <dgm:prSet presAssocID="{30DAF6F0-80FA-493E-A7CF-79BBA0131E75}" presName="bigChev" presStyleLbl="node1" presStyleIdx="3" presStyleCnt="4" custScaleX="115621"/>
      <dgm:spPr/>
      <dgm:t>
        <a:bodyPr/>
        <a:lstStyle/>
        <a:p>
          <a:endParaRPr lang="ru-RU"/>
        </a:p>
      </dgm:t>
    </dgm:pt>
    <dgm:pt modelId="{EE4DD26E-B7B2-471F-BE30-070739FA6784}" type="pres">
      <dgm:prSet presAssocID="{E649907C-26F3-4F6E-B4BB-AAEDAA5B259A}" presName="parTrans" presStyleCnt="0"/>
      <dgm:spPr/>
      <dgm:t>
        <a:bodyPr/>
        <a:lstStyle/>
        <a:p>
          <a:endParaRPr lang="ru-RU"/>
        </a:p>
      </dgm:t>
    </dgm:pt>
    <dgm:pt modelId="{B88F1707-EFD7-48DD-940E-85DF2BCEDE51}" type="pres">
      <dgm:prSet presAssocID="{8B3CEA0E-4EF5-4C91-830F-DDACFC1AE3C0}" presName="node" presStyleLbl="alignAccFollowNode1" presStyleIdx="3" presStyleCnt="4" custScaleX="2614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51B301E-3E49-4113-A428-8C62236C52E3}" srcId="{BB631889-87A4-4B3B-ACB4-EDA6756AD83D}" destId="{30DAF6F0-80FA-493E-A7CF-79BBA0131E75}" srcOrd="3" destOrd="0" parTransId="{5200C69B-40E0-43E4-86E8-FADCE66BC6CD}" sibTransId="{B48ECB4E-3252-4E05-9FAB-59C0107E2D76}"/>
    <dgm:cxn modelId="{27BCD479-E083-4251-A05D-5D9C126F9C9A}" type="presOf" srcId="{30DAF6F0-80FA-493E-A7CF-79BBA0131E75}" destId="{69A52FA3-4EC3-4662-992C-864AE6E41BE4}" srcOrd="0" destOrd="0" presId="urn:microsoft.com/office/officeart/2005/8/layout/lProcess3"/>
    <dgm:cxn modelId="{D8C5E35B-C4B6-4098-A03F-5B03006834A4}" srcId="{F05EE313-F94A-4B5F-AA42-67352D0742E3}" destId="{8921DA6C-07A1-4218-8677-A7237B256A7A}" srcOrd="0" destOrd="0" parTransId="{0EF670D6-6C20-4FC0-AFA5-A7B5F56A3A49}" sibTransId="{D784371F-9456-4278-9483-E7C2685A0224}"/>
    <dgm:cxn modelId="{F8BAB3BC-AA65-4658-B1BC-8A56E391C0E6}" type="presOf" srcId="{BB631889-87A4-4B3B-ACB4-EDA6756AD83D}" destId="{BA521446-96B2-4480-8371-CE34B8F40EDF}" srcOrd="0" destOrd="0" presId="urn:microsoft.com/office/officeart/2005/8/layout/lProcess3"/>
    <dgm:cxn modelId="{BFCC7628-4AFD-4023-8D21-3153BFABA0A6}" srcId="{BF7DC856-35E0-4A07-8B19-585A0655ECCF}" destId="{7CBA2828-412D-46EB-89BC-35E0F9F722D4}" srcOrd="0" destOrd="0" parTransId="{30C7E68E-3E21-49A4-9ED5-4D0C22F37182}" sibTransId="{79C20CB4-1721-4F1F-B1B2-F567532B72CB}"/>
    <dgm:cxn modelId="{E375883A-034A-4C7E-AE61-EF95316D1F4B}" type="presOf" srcId="{BF7DC856-35E0-4A07-8B19-585A0655ECCF}" destId="{666BB2F5-1B7E-4D5B-AD8A-99E855A930BE}" srcOrd="0" destOrd="0" presId="urn:microsoft.com/office/officeart/2005/8/layout/lProcess3"/>
    <dgm:cxn modelId="{DEA237CF-6384-4FC3-9550-92074123CEDC}" srcId="{B4E8E178-F09A-4FF1-A337-842367A005A9}" destId="{1F0BA1D3-B7D6-46DC-B7C0-7DA2B3967E60}" srcOrd="0" destOrd="0" parTransId="{28161ED8-75D9-4F62-AD35-2D3FD502F091}" sibTransId="{722D0E02-478D-4C7E-8B03-9CEFD87035B4}"/>
    <dgm:cxn modelId="{8CE59A4E-412F-40A8-AE39-401DE7395F37}" type="presOf" srcId="{8B3CEA0E-4EF5-4C91-830F-DDACFC1AE3C0}" destId="{B88F1707-EFD7-48DD-940E-85DF2BCEDE51}" srcOrd="0" destOrd="0" presId="urn:microsoft.com/office/officeart/2005/8/layout/lProcess3"/>
    <dgm:cxn modelId="{C1CAE90A-9BD5-4221-8A1A-2DEB372521A6}" srcId="{30DAF6F0-80FA-493E-A7CF-79BBA0131E75}" destId="{8B3CEA0E-4EF5-4C91-830F-DDACFC1AE3C0}" srcOrd="0" destOrd="0" parTransId="{E649907C-26F3-4F6E-B4BB-AAEDAA5B259A}" sibTransId="{B504262A-3AA9-4582-9346-90C4C71DB937}"/>
    <dgm:cxn modelId="{EB83B164-ABEA-4108-B695-42FD450D60A3}" srcId="{BB631889-87A4-4B3B-ACB4-EDA6756AD83D}" destId="{F05EE313-F94A-4B5F-AA42-67352D0742E3}" srcOrd="2" destOrd="0" parTransId="{BFC4333A-CDFC-4E3D-B07A-F79F50A93ED5}" sibTransId="{ABC49F7A-4AC8-4C4A-ABC8-595CFE4F4D40}"/>
    <dgm:cxn modelId="{4A73599F-A6B8-430D-9089-88EB9B1747C2}" type="presOf" srcId="{7CBA2828-412D-46EB-89BC-35E0F9F722D4}" destId="{2227B68F-ECC5-4BC1-92EC-A0CD0F5292AB}" srcOrd="0" destOrd="0" presId="urn:microsoft.com/office/officeart/2005/8/layout/lProcess3"/>
    <dgm:cxn modelId="{E01CA74D-96D9-4BA0-995B-4466C2089779}" type="presOf" srcId="{8921DA6C-07A1-4218-8677-A7237B256A7A}" destId="{52FF71F8-1375-4D2D-9385-B3EF2CDDECF4}" srcOrd="0" destOrd="0" presId="urn:microsoft.com/office/officeart/2005/8/layout/lProcess3"/>
    <dgm:cxn modelId="{6244F796-4ADE-4C66-B3E4-EBA0975F81A8}" type="presOf" srcId="{1F0BA1D3-B7D6-46DC-B7C0-7DA2B3967E60}" destId="{84DD5ADB-14EE-4AA4-9EB5-B736B6AAA4AD}" srcOrd="0" destOrd="0" presId="urn:microsoft.com/office/officeart/2005/8/layout/lProcess3"/>
    <dgm:cxn modelId="{F280E7DE-C62E-4604-B97B-CC2523959615}" type="presOf" srcId="{B4E8E178-F09A-4FF1-A337-842367A005A9}" destId="{84ECAF6A-FDCC-4F4E-A0B2-CBD6D86A5FF1}" srcOrd="0" destOrd="0" presId="urn:microsoft.com/office/officeart/2005/8/layout/lProcess3"/>
    <dgm:cxn modelId="{4043479A-4877-4C5A-B44C-CD9C51C13037}" type="presOf" srcId="{F05EE313-F94A-4B5F-AA42-67352D0742E3}" destId="{AEF486AA-7044-4F29-89F8-F341D849C559}" srcOrd="0" destOrd="0" presId="urn:microsoft.com/office/officeart/2005/8/layout/lProcess3"/>
    <dgm:cxn modelId="{ED97CA12-CCD0-4732-9BBD-92EDDC4ADD94}" srcId="{BB631889-87A4-4B3B-ACB4-EDA6756AD83D}" destId="{BF7DC856-35E0-4A07-8B19-585A0655ECCF}" srcOrd="1" destOrd="0" parTransId="{CDD49D0E-5677-46D1-BF08-2E1BAE298383}" sibTransId="{CB43FBC3-7E4A-44EE-A6A6-E3FEE2DB645E}"/>
    <dgm:cxn modelId="{70F89F82-0F7C-4A8C-8799-F95B8124EC1E}" srcId="{BB631889-87A4-4B3B-ACB4-EDA6756AD83D}" destId="{B4E8E178-F09A-4FF1-A337-842367A005A9}" srcOrd="0" destOrd="0" parTransId="{72577BBD-8140-4F76-B2C3-2E88435DB19F}" sibTransId="{02920945-2218-450D-BA6D-A239D3202790}"/>
    <dgm:cxn modelId="{136A23C8-D1C6-4D69-991D-99F608259AF7}" type="presParOf" srcId="{BA521446-96B2-4480-8371-CE34B8F40EDF}" destId="{8C47CB24-BA30-40DE-8C53-B189440EC3A0}" srcOrd="0" destOrd="0" presId="urn:microsoft.com/office/officeart/2005/8/layout/lProcess3"/>
    <dgm:cxn modelId="{807BC52B-5784-440F-B36F-9E1527F94EE4}" type="presParOf" srcId="{8C47CB24-BA30-40DE-8C53-B189440EC3A0}" destId="{84ECAF6A-FDCC-4F4E-A0B2-CBD6D86A5FF1}" srcOrd="0" destOrd="0" presId="urn:microsoft.com/office/officeart/2005/8/layout/lProcess3"/>
    <dgm:cxn modelId="{19A3D9F9-F686-4F22-985E-1B062F9C0AC3}" type="presParOf" srcId="{8C47CB24-BA30-40DE-8C53-B189440EC3A0}" destId="{7DBA771D-B651-4A46-B5C6-89062F36B63D}" srcOrd="1" destOrd="0" presId="urn:microsoft.com/office/officeart/2005/8/layout/lProcess3"/>
    <dgm:cxn modelId="{1C30EFDA-8A50-41EC-A314-3B9C0567298E}" type="presParOf" srcId="{8C47CB24-BA30-40DE-8C53-B189440EC3A0}" destId="{84DD5ADB-14EE-4AA4-9EB5-B736B6AAA4AD}" srcOrd="2" destOrd="0" presId="urn:microsoft.com/office/officeart/2005/8/layout/lProcess3"/>
    <dgm:cxn modelId="{92A073D4-45F0-4253-B869-25D2343E4153}" type="presParOf" srcId="{BA521446-96B2-4480-8371-CE34B8F40EDF}" destId="{00023C01-0B37-4E62-AAEE-22F8E22355B7}" srcOrd="1" destOrd="0" presId="urn:microsoft.com/office/officeart/2005/8/layout/lProcess3"/>
    <dgm:cxn modelId="{A20D4A85-42FD-4F87-92FB-9467BE0C54D7}" type="presParOf" srcId="{BA521446-96B2-4480-8371-CE34B8F40EDF}" destId="{93F54060-FCA1-478F-9380-1EDD1DCB33C2}" srcOrd="2" destOrd="0" presId="urn:microsoft.com/office/officeart/2005/8/layout/lProcess3"/>
    <dgm:cxn modelId="{4BF8EF79-1310-40BA-BEC8-7D3D4E464192}" type="presParOf" srcId="{93F54060-FCA1-478F-9380-1EDD1DCB33C2}" destId="{666BB2F5-1B7E-4D5B-AD8A-99E855A930BE}" srcOrd="0" destOrd="0" presId="urn:microsoft.com/office/officeart/2005/8/layout/lProcess3"/>
    <dgm:cxn modelId="{530B98E1-BAE2-4A87-AA83-CF6EDAB9BD3E}" type="presParOf" srcId="{93F54060-FCA1-478F-9380-1EDD1DCB33C2}" destId="{2FB1EAEB-6514-4D9D-94C8-22B21691111D}" srcOrd="1" destOrd="0" presId="urn:microsoft.com/office/officeart/2005/8/layout/lProcess3"/>
    <dgm:cxn modelId="{693D5004-5E39-4172-8276-6477DDD56901}" type="presParOf" srcId="{93F54060-FCA1-478F-9380-1EDD1DCB33C2}" destId="{2227B68F-ECC5-4BC1-92EC-A0CD0F5292AB}" srcOrd="2" destOrd="0" presId="urn:microsoft.com/office/officeart/2005/8/layout/lProcess3"/>
    <dgm:cxn modelId="{CC219155-D729-4B3D-8961-23644238A0BE}" type="presParOf" srcId="{BA521446-96B2-4480-8371-CE34B8F40EDF}" destId="{47EF48A0-A9DC-4F4C-823A-7FAB2BA0BB49}" srcOrd="3" destOrd="0" presId="urn:microsoft.com/office/officeart/2005/8/layout/lProcess3"/>
    <dgm:cxn modelId="{5D74D76A-8397-4A5E-A1F2-F6DACE732CEE}" type="presParOf" srcId="{BA521446-96B2-4480-8371-CE34B8F40EDF}" destId="{E3C11B1B-A074-4CA8-856B-E0770027A552}" srcOrd="4" destOrd="0" presId="urn:microsoft.com/office/officeart/2005/8/layout/lProcess3"/>
    <dgm:cxn modelId="{F0664AC4-EA9D-4639-8FCF-B6B9ACBCE65E}" type="presParOf" srcId="{E3C11B1B-A074-4CA8-856B-E0770027A552}" destId="{AEF486AA-7044-4F29-89F8-F341D849C559}" srcOrd="0" destOrd="0" presId="urn:microsoft.com/office/officeart/2005/8/layout/lProcess3"/>
    <dgm:cxn modelId="{1CD20F6F-5B69-44F8-8842-5023263D67B7}" type="presParOf" srcId="{E3C11B1B-A074-4CA8-856B-E0770027A552}" destId="{3BCFC2BE-DC50-43FA-AA87-052494E8A2F7}" srcOrd="1" destOrd="0" presId="urn:microsoft.com/office/officeart/2005/8/layout/lProcess3"/>
    <dgm:cxn modelId="{F0297144-ABDB-4EBE-878B-B69B977B1CA3}" type="presParOf" srcId="{E3C11B1B-A074-4CA8-856B-E0770027A552}" destId="{52FF71F8-1375-4D2D-9385-B3EF2CDDECF4}" srcOrd="2" destOrd="0" presId="urn:microsoft.com/office/officeart/2005/8/layout/lProcess3"/>
    <dgm:cxn modelId="{E40A0867-3ED6-4C7A-961E-ACA67C0F066D}" type="presParOf" srcId="{BA521446-96B2-4480-8371-CE34B8F40EDF}" destId="{364806AC-B514-4BCF-AE55-C9C905445793}" srcOrd="5" destOrd="0" presId="urn:microsoft.com/office/officeart/2005/8/layout/lProcess3"/>
    <dgm:cxn modelId="{299CA562-865E-42C2-9562-629BD0AB6C1F}" type="presParOf" srcId="{BA521446-96B2-4480-8371-CE34B8F40EDF}" destId="{143B0A5E-64DA-44C6-B6F3-6E05A5010705}" srcOrd="6" destOrd="0" presId="urn:microsoft.com/office/officeart/2005/8/layout/lProcess3"/>
    <dgm:cxn modelId="{E7B12069-8930-42F8-BA3C-C34352DA62EF}" type="presParOf" srcId="{143B0A5E-64DA-44C6-B6F3-6E05A5010705}" destId="{69A52FA3-4EC3-4662-992C-864AE6E41BE4}" srcOrd="0" destOrd="0" presId="urn:microsoft.com/office/officeart/2005/8/layout/lProcess3"/>
    <dgm:cxn modelId="{22CF98D2-F7BD-4F08-B89C-E9E49770C32A}" type="presParOf" srcId="{143B0A5E-64DA-44C6-B6F3-6E05A5010705}" destId="{EE4DD26E-B7B2-471F-BE30-070739FA6784}" srcOrd="1" destOrd="0" presId="urn:microsoft.com/office/officeart/2005/8/layout/lProcess3"/>
    <dgm:cxn modelId="{58CCD7D3-3705-4005-A654-407F627CA00A}" type="presParOf" srcId="{143B0A5E-64DA-44C6-B6F3-6E05A5010705}" destId="{B88F1707-EFD7-48DD-940E-85DF2BCEDE51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36772DF-3576-4EB1-B027-56D06C1C8846}" type="doc">
      <dgm:prSet loTypeId="urn:microsoft.com/office/officeart/2005/8/layout/vProcess5" loCatId="process" qsTypeId="urn:microsoft.com/office/officeart/2005/8/quickstyle/simple2" qsCatId="simple" csTypeId="urn:microsoft.com/office/officeart/2005/8/colors/accent3_1" csCatId="accent3" phldr="1"/>
      <dgm:spPr/>
    </dgm:pt>
    <dgm:pt modelId="{94FCD1D5-BFE6-495F-A874-F0C1E58CEAEB}">
      <dgm:prSet phldrT="[Текст]"/>
      <dgm:spPr/>
      <dgm:t>
        <a:bodyPr/>
        <a:lstStyle/>
        <a:p>
          <a:r>
            <a:rPr lang="ru-RU" dirty="0" smtClean="0"/>
            <a:t>Постановка цели</a:t>
          </a:r>
          <a:endParaRPr lang="ru-RU" dirty="0"/>
        </a:p>
      </dgm:t>
    </dgm:pt>
    <dgm:pt modelId="{60B9AC6A-2F07-4494-A0C1-1E28C1BB3527}" type="parTrans" cxnId="{4343B122-1CA8-43FA-A3DF-91CC959F6644}">
      <dgm:prSet/>
      <dgm:spPr/>
      <dgm:t>
        <a:bodyPr/>
        <a:lstStyle/>
        <a:p>
          <a:endParaRPr lang="ru-RU"/>
        </a:p>
      </dgm:t>
    </dgm:pt>
    <dgm:pt modelId="{F05904BF-139A-4298-93B2-1534C1243461}" type="sibTrans" cxnId="{4343B122-1CA8-43FA-A3DF-91CC959F6644}">
      <dgm:prSet/>
      <dgm:spPr/>
      <dgm:t>
        <a:bodyPr/>
        <a:lstStyle/>
        <a:p>
          <a:endParaRPr lang="ru-RU"/>
        </a:p>
      </dgm:t>
    </dgm:pt>
    <dgm:pt modelId="{C5826F31-B27C-49AB-9478-79008B91044E}">
      <dgm:prSet phldrT="[Текст]"/>
      <dgm:spPr/>
      <dgm:t>
        <a:bodyPr/>
        <a:lstStyle/>
        <a:p>
          <a:r>
            <a:rPr lang="ru-RU" dirty="0" smtClean="0"/>
            <a:t>Известные решения</a:t>
          </a:r>
          <a:endParaRPr lang="ru-RU" dirty="0"/>
        </a:p>
      </dgm:t>
    </dgm:pt>
    <dgm:pt modelId="{6D03F715-4C0C-434C-A51D-1DEDAF37A668}" type="parTrans" cxnId="{7CD5D394-D444-4E16-B672-D2A0F10ECBA6}">
      <dgm:prSet/>
      <dgm:spPr/>
      <dgm:t>
        <a:bodyPr/>
        <a:lstStyle/>
        <a:p>
          <a:endParaRPr lang="ru-RU"/>
        </a:p>
      </dgm:t>
    </dgm:pt>
    <dgm:pt modelId="{057B6D56-5FB6-4C44-82B1-BB76E33F7E01}" type="sibTrans" cxnId="{7CD5D394-D444-4E16-B672-D2A0F10ECBA6}">
      <dgm:prSet/>
      <dgm:spPr/>
      <dgm:t>
        <a:bodyPr/>
        <a:lstStyle/>
        <a:p>
          <a:endParaRPr lang="ru-RU"/>
        </a:p>
      </dgm:t>
    </dgm:pt>
    <dgm:pt modelId="{0D85C97F-610D-4DD1-94EB-B6F04DECB27B}">
      <dgm:prSet phldrT="[Текст]"/>
      <dgm:spPr/>
      <dgm:t>
        <a:bodyPr/>
        <a:lstStyle/>
        <a:p>
          <a:r>
            <a:rPr lang="ru-RU" dirty="0" smtClean="0"/>
            <a:t>Исследование проблемы</a:t>
          </a:r>
          <a:endParaRPr lang="ru-RU" dirty="0"/>
        </a:p>
      </dgm:t>
    </dgm:pt>
    <dgm:pt modelId="{E5A0EAFC-4BC5-469D-B748-927203103EA2}" type="parTrans" cxnId="{5E4BD495-E85C-4A3E-9400-2F22086067AD}">
      <dgm:prSet/>
      <dgm:spPr/>
      <dgm:t>
        <a:bodyPr/>
        <a:lstStyle/>
        <a:p>
          <a:endParaRPr lang="ru-RU"/>
        </a:p>
      </dgm:t>
    </dgm:pt>
    <dgm:pt modelId="{358994A0-1B97-49C1-8AA9-DB83753982E5}" type="sibTrans" cxnId="{5E4BD495-E85C-4A3E-9400-2F22086067AD}">
      <dgm:prSet/>
      <dgm:spPr/>
      <dgm:t>
        <a:bodyPr/>
        <a:lstStyle/>
        <a:p>
          <a:endParaRPr lang="ru-RU"/>
        </a:p>
      </dgm:t>
    </dgm:pt>
    <dgm:pt modelId="{937E5EEC-B6F4-4338-AEBB-A517D2CB82A3}">
      <dgm:prSet phldrT="[Текст]"/>
      <dgm:spPr/>
      <dgm:t>
        <a:bodyPr/>
        <a:lstStyle/>
        <a:p>
          <a:r>
            <a:rPr lang="ru-RU" dirty="0" smtClean="0"/>
            <a:t>Актуальность</a:t>
          </a:r>
          <a:endParaRPr lang="ru-RU" dirty="0"/>
        </a:p>
      </dgm:t>
    </dgm:pt>
    <dgm:pt modelId="{6819E4FE-2223-4D40-9A8C-5590B97E73C1}" type="parTrans" cxnId="{6513E6B9-18DB-4AAD-ABB0-3C75BC679709}">
      <dgm:prSet/>
      <dgm:spPr/>
      <dgm:t>
        <a:bodyPr/>
        <a:lstStyle/>
        <a:p>
          <a:endParaRPr lang="ru-RU"/>
        </a:p>
      </dgm:t>
    </dgm:pt>
    <dgm:pt modelId="{AC2D8280-8B6E-4C7A-B3BE-819DC4BFD469}" type="sibTrans" cxnId="{6513E6B9-18DB-4AAD-ABB0-3C75BC679709}">
      <dgm:prSet/>
      <dgm:spPr/>
      <dgm:t>
        <a:bodyPr/>
        <a:lstStyle/>
        <a:p>
          <a:endParaRPr lang="ru-RU"/>
        </a:p>
      </dgm:t>
    </dgm:pt>
    <dgm:pt modelId="{FDF608DA-4B98-4CFB-8EA5-BDCCE620EF83}">
      <dgm:prSet phldrT="[Текст]"/>
      <dgm:spPr/>
      <dgm:t>
        <a:bodyPr/>
        <a:lstStyle/>
        <a:p>
          <a:r>
            <a:rPr lang="ru-RU" dirty="0" smtClean="0"/>
            <a:t>Ваше решение</a:t>
          </a:r>
          <a:endParaRPr lang="ru-RU" dirty="0"/>
        </a:p>
      </dgm:t>
    </dgm:pt>
    <dgm:pt modelId="{E01C093B-332B-4892-BD6A-F6797AB9BF0F}" type="parTrans" cxnId="{72D5CD8B-B4D4-47B1-ACA3-3FC329DF1F09}">
      <dgm:prSet/>
      <dgm:spPr/>
      <dgm:t>
        <a:bodyPr/>
        <a:lstStyle/>
        <a:p>
          <a:endParaRPr lang="ru-RU"/>
        </a:p>
      </dgm:t>
    </dgm:pt>
    <dgm:pt modelId="{92D3A485-29D5-479A-AF0C-B89FA87F9797}" type="sibTrans" cxnId="{72D5CD8B-B4D4-47B1-ACA3-3FC329DF1F09}">
      <dgm:prSet/>
      <dgm:spPr/>
      <dgm:t>
        <a:bodyPr/>
        <a:lstStyle/>
        <a:p>
          <a:endParaRPr lang="ru-RU"/>
        </a:p>
      </dgm:t>
    </dgm:pt>
    <dgm:pt modelId="{76E2F924-DDDA-4F9B-9FA9-DC51BA7CE0C5}">
      <dgm:prSet phldrT="[Текст]"/>
      <dgm:spPr/>
      <dgm:t>
        <a:bodyPr/>
        <a:lstStyle/>
        <a:p>
          <a:endParaRPr lang="ru-RU"/>
        </a:p>
      </dgm:t>
    </dgm:pt>
    <dgm:pt modelId="{E589A716-1835-45EE-BEE7-21DE8CC305B2}" type="parTrans" cxnId="{BE6F044B-10E8-42F4-8195-18AF28EA12EB}">
      <dgm:prSet/>
      <dgm:spPr/>
      <dgm:t>
        <a:bodyPr/>
        <a:lstStyle/>
        <a:p>
          <a:endParaRPr lang="ru-RU"/>
        </a:p>
      </dgm:t>
    </dgm:pt>
    <dgm:pt modelId="{42682653-E331-4734-85B1-C5F0556423F8}" type="sibTrans" cxnId="{BE6F044B-10E8-42F4-8195-18AF28EA12EB}">
      <dgm:prSet/>
      <dgm:spPr/>
      <dgm:t>
        <a:bodyPr/>
        <a:lstStyle/>
        <a:p>
          <a:endParaRPr lang="ru-RU"/>
        </a:p>
      </dgm:t>
    </dgm:pt>
    <dgm:pt modelId="{C151FEC3-440C-403D-95A0-25E187968F4A}" type="pres">
      <dgm:prSet presAssocID="{E36772DF-3576-4EB1-B027-56D06C1C8846}" presName="outerComposite" presStyleCnt="0">
        <dgm:presLayoutVars>
          <dgm:chMax val="5"/>
          <dgm:dir/>
          <dgm:resizeHandles val="exact"/>
        </dgm:presLayoutVars>
      </dgm:prSet>
      <dgm:spPr/>
    </dgm:pt>
    <dgm:pt modelId="{59AE72D6-C370-450C-ADCF-7CC2E4317E80}" type="pres">
      <dgm:prSet presAssocID="{E36772DF-3576-4EB1-B027-56D06C1C8846}" presName="dummyMaxCanvas" presStyleCnt="0">
        <dgm:presLayoutVars/>
      </dgm:prSet>
      <dgm:spPr/>
    </dgm:pt>
    <dgm:pt modelId="{3055F8F5-18A4-4F52-BE2A-B6ECCA29A546}" type="pres">
      <dgm:prSet presAssocID="{E36772DF-3576-4EB1-B027-56D06C1C8846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68EDB6-5991-405D-ADBC-42D623164470}" type="pres">
      <dgm:prSet presAssocID="{E36772DF-3576-4EB1-B027-56D06C1C8846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7E981D-8B92-4F7E-86A1-0549D164EE4E}" type="pres">
      <dgm:prSet presAssocID="{E36772DF-3576-4EB1-B027-56D06C1C8846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7821C3-6EDB-49B8-8C7D-B736B14980E6}" type="pres">
      <dgm:prSet presAssocID="{E36772DF-3576-4EB1-B027-56D06C1C8846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E62061-73FD-4000-BC2F-1C048C8A3F0C}" type="pres">
      <dgm:prSet presAssocID="{E36772DF-3576-4EB1-B027-56D06C1C8846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B470B6-D7B2-4D4D-A255-9EBE7CD26C83}" type="pres">
      <dgm:prSet presAssocID="{E36772DF-3576-4EB1-B027-56D06C1C8846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333243-18AF-4B4E-934C-58D9659F43BC}" type="pres">
      <dgm:prSet presAssocID="{E36772DF-3576-4EB1-B027-56D06C1C8846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63FDF8-5297-49EE-8D7B-FE7923723CCA}" type="pres">
      <dgm:prSet presAssocID="{E36772DF-3576-4EB1-B027-56D06C1C8846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99E92E-3B0F-46D2-B741-E5E8EC539916}" type="pres">
      <dgm:prSet presAssocID="{E36772DF-3576-4EB1-B027-56D06C1C8846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8FA770-593A-417D-BC8F-B32B3D14058C}" type="pres">
      <dgm:prSet presAssocID="{E36772DF-3576-4EB1-B027-56D06C1C8846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9EB1F1-C0E6-42A3-AB15-D6354E670B43}" type="pres">
      <dgm:prSet presAssocID="{E36772DF-3576-4EB1-B027-56D06C1C8846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636716-6865-4232-AB1E-FA95DE4E4BED}" type="pres">
      <dgm:prSet presAssocID="{E36772DF-3576-4EB1-B027-56D06C1C8846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98F280-4D18-4CED-A879-C1CB8D2D35C6}" type="pres">
      <dgm:prSet presAssocID="{E36772DF-3576-4EB1-B027-56D06C1C8846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42809D-084C-413E-BCC5-7DAC94DE2EF2}" type="pres">
      <dgm:prSet presAssocID="{E36772DF-3576-4EB1-B027-56D06C1C8846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E4BD495-E85C-4A3E-9400-2F22086067AD}" srcId="{E36772DF-3576-4EB1-B027-56D06C1C8846}" destId="{0D85C97F-610D-4DD1-94EB-B6F04DECB27B}" srcOrd="3" destOrd="0" parTransId="{E5A0EAFC-4BC5-469D-B748-927203103EA2}" sibTransId="{358994A0-1B97-49C1-8AA9-DB83753982E5}"/>
    <dgm:cxn modelId="{FB3CFF5B-90E7-40AE-8197-D05C79799687}" type="presOf" srcId="{057B6D56-5FB6-4C44-82B1-BB76E33F7E01}" destId="{5463FDF8-5297-49EE-8D7B-FE7923723CCA}" srcOrd="0" destOrd="0" presId="urn:microsoft.com/office/officeart/2005/8/layout/vProcess5"/>
    <dgm:cxn modelId="{E76CC68D-9292-4403-8895-386B7005E7F5}" type="presOf" srcId="{C5826F31-B27C-49AB-9478-79008B91044E}" destId="{58636716-6865-4232-AB1E-FA95DE4E4BED}" srcOrd="1" destOrd="0" presId="urn:microsoft.com/office/officeart/2005/8/layout/vProcess5"/>
    <dgm:cxn modelId="{7650E768-7F5E-4CA2-9270-545D869C4967}" type="presOf" srcId="{F05904BF-139A-4298-93B2-1534C1243461}" destId="{42333243-18AF-4B4E-934C-58D9659F43BC}" srcOrd="0" destOrd="0" presId="urn:microsoft.com/office/officeart/2005/8/layout/vProcess5"/>
    <dgm:cxn modelId="{764B8F22-54E8-4B4D-9049-A4A0844DD70F}" type="presOf" srcId="{0D85C97F-610D-4DD1-94EB-B6F04DECB27B}" destId="{477821C3-6EDB-49B8-8C7D-B736B14980E6}" srcOrd="0" destOrd="0" presId="urn:microsoft.com/office/officeart/2005/8/layout/vProcess5"/>
    <dgm:cxn modelId="{51FC2874-9DF2-442E-B9B6-497388E8DB29}" type="presOf" srcId="{0D85C97F-610D-4DD1-94EB-B6F04DECB27B}" destId="{7A98F280-4D18-4CED-A879-C1CB8D2D35C6}" srcOrd="1" destOrd="0" presId="urn:microsoft.com/office/officeart/2005/8/layout/vProcess5"/>
    <dgm:cxn modelId="{72D5CD8B-B4D4-47B1-ACA3-3FC329DF1F09}" srcId="{E36772DF-3576-4EB1-B027-56D06C1C8846}" destId="{FDF608DA-4B98-4CFB-8EA5-BDCCE620EF83}" srcOrd="4" destOrd="0" parTransId="{E01C093B-332B-4892-BD6A-F6797AB9BF0F}" sibTransId="{92D3A485-29D5-479A-AF0C-B89FA87F9797}"/>
    <dgm:cxn modelId="{4432C89B-19ED-4049-A0C8-1E80ED1529CF}" type="presOf" srcId="{C5826F31-B27C-49AB-9478-79008B91044E}" destId="{927E981D-8B92-4F7E-86A1-0549D164EE4E}" srcOrd="0" destOrd="0" presId="urn:microsoft.com/office/officeart/2005/8/layout/vProcess5"/>
    <dgm:cxn modelId="{4343B122-1CA8-43FA-A3DF-91CC959F6644}" srcId="{E36772DF-3576-4EB1-B027-56D06C1C8846}" destId="{94FCD1D5-BFE6-495F-A874-F0C1E58CEAEB}" srcOrd="1" destOrd="0" parTransId="{60B9AC6A-2F07-4494-A0C1-1E28C1BB3527}" sibTransId="{F05904BF-139A-4298-93B2-1534C1243461}"/>
    <dgm:cxn modelId="{DD20EEC3-9182-432A-987C-E1302F1D53C2}" type="presOf" srcId="{358994A0-1B97-49C1-8AA9-DB83753982E5}" destId="{3199E92E-3B0F-46D2-B741-E5E8EC539916}" srcOrd="0" destOrd="0" presId="urn:microsoft.com/office/officeart/2005/8/layout/vProcess5"/>
    <dgm:cxn modelId="{7CD5D394-D444-4E16-B672-D2A0F10ECBA6}" srcId="{E36772DF-3576-4EB1-B027-56D06C1C8846}" destId="{C5826F31-B27C-49AB-9478-79008B91044E}" srcOrd="2" destOrd="0" parTransId="{6D03F715-4C0C-434C-A51D-1DEDAF37A668}" sibTransId="{057B6D56-5FB6-4C44-82B1-BB76E33F7E01}"/>
    <dgm:cxn modelId="{73EF7151-165F-4119-A6F5-AA3A45B166AD}" type="presOf" srcId="{937E5EEC-B6F4-4338-AEBB-A517D2CB82A3}" destId="{3055F8F5-18A4-4F52-BE2A-B6ECCA29A546}" srcOrd="0" destOrd="0" presId="urn:microsoft.com/office/officeart/2005/8/layout/vProcess5"/>
    <dgm:cxn modelId="{E89A3273-D562-4CB8-B790-3A733CDAD6C6}" type="presOf" srcId="{937E5EEC-B6F4-4338-AEBB-A517D2CB82A3}" destId="{828FA770-593A-417D-BC8F-B32B3D14058C}" srcOrd="1" destOrd="0" presId="urn:microsoft.com/office/officeart/2005/8/layout/vProcess5"/>
    <dgm:cxn modelId="{2794D7D8-CC32-435A-8172-00B098C62BE0}" type="presOf" srcId="{AC2D8280-8B6E-4C7A-B3BE-819DC4BFD469}" destId="{F5B470B6-D7B2-4D4D-A255-9EBE7CD26C83}" srcOrd="0" destOrd="0" presId="urn:microsoft.com/office/officeart/2005/8/layout/vProcess5"/>
    <dgm:cxn modelId="{BE6F044B-10E8-42F4-8195-18AF28EA12EB}" srcId="{E36772DF-3576-4EB1-B027-56D06C1C8846}" destId="{76E2F924-DDDA-4F9B-9FA9-DC51BA7CE0C5}" srcOrd="5" destOrd="0" parTransId="{E589A716-1835-45EE-BEE7-21DE8CC305B2}" sibTransId="{42682653-E331-4734-85B1-C5F0556423F8}"/>
    <dgm:cxn modelId="{B0612179-214B-4112-B1B2-6ACF550751A5}" type="presOf" srcId="{94FCD1D5-BFE6-495F-A874-F0C1E58CEAEB}" destId="{5068EDB6-5991-405D-ADBC-42D623164470}" srcOrd="0" destOrd="0" presId="urn:microsoft.com/office/officeart/2005/8/layout/vProcess5"/>
    <dgm:cxn modelId="{6513E6B9-18DB-4AAD-ABB0-3C75BC679709}" srcId="{E36772DF-3576-4EB1-B027-56D06C1C8846}" destId="{937E5EEC-B6F4-4338-AEBB-A517D2CB82A3}" srcOrd="0" destOrd="0" parTransId="{6819E4FE-2223-4D40-9A8C-5590B97E73C1}" sibTransId="{AC2D8280-8B6E-4C7A-B3BE-819DC4BFD469}"/>
    <dgm:cxn modelId="{5AA9DF06-0802-4A52-8609-5C6790370611}" type="presOf" srcId="{94FCD1D5-BFE6-495F-A874-F0C1E58CEAEB}" destId="{1B9EB1F1-C0E6-42A3-AB15-D6354E670B43}" srcOrd="1" destOrd="0" presId="urn:microsoft.com/office/officeart/2005/8/layout/vProcess5"/>
    <dgm:cxn modelId="{5EE9F786-93BE-441B-96ED-4B1203E8D770}" type="presOf" srcId="{FDF608DA-4B98-4CFB-8EA5-BDCCE620EF83}" destId="{4C42809D-084C-413E-BCC5-7DAC94DE2EF2}" srcOrd="1" destOrd="0" presId="urn:microsoft.com/office/officeart/2005/8/layout/vProcess5"/>
    <dgm:cxn modelId="{58C89BA7-DAB9-4EF4-8E74-09E64273DEAD}" type="presOf" srcId="{E36772DF-3576-4EB1-B027-56D06C1C8846}" destId="{C151FEC3-440C-403D-95A0-25E187968F4A}" srcOrd="0" destOrd="0" presId="urn:microsoft.com/office/officeart/2005/8/layout/vProcess5"/>
    <dgm:cxn modelId="{7403EF8F-1BA5-4DF3-91C3-08D5FC473657}" type="presOf" srcId="{FDF608DA-4B98-4CFB-8EA5-BDCCE620EF83}" destId="{FBE62061-73FD-4000-BC2F-1C048C8A3F0C}" srcOrd="0" destOrd="0" presId="urn:microsoft.com/office/officeart/2005/8/layout/vProcess5"/>
    <dgm:cxn modelId="{916605EB-1270-4DF9-9BEC-F6B00BF39AAA}" type="presParOf" srcId="{C151FEC3-440C-403D-95A0-25E187968F4A}" destId="{59AE72D6-C370-450C-ADCF-7CC2E4317E80}" srcOrd="0" destOrd="0" presId="urn:microsoft.com/office/officeart/2005/8/layout/vProcess5"/>
    <dgm:cxn modelId="{B2839CB2-AB01-4D36-A713-32D2FEDB64B5}" type="presParOf" srcId="{C151FEC3-440C-403D-95A0-25E187968F4A}" destId="{3055F8F5-18A4-4F52-BE2A-B6ECCA29A546}" srcOrd="1" destOrd="0" presId="urn:microsoft.com/office/officeart/2005/8/layout/vProcess5"/>
    <dgm:cxn modelId="{EFA03D00-4F8D-43E9-AD94-A85030CEC86E}" type="presParOf" srcId="{C151FEC3-440C-403D-95A0-25E187968F4A}" destId="{5068EDB6-5991-405D-ADBC-42D623164470}" srcOrd="2" destOrd="0" presId="urn:microsoft.com/office/officeart/2005/8/layout/vProcess5"/>
    <dgm:cxn modelId="{5F396933-5AE2-4D09-B4DC-9F6AF797F557}" type="presParOf" srcId="{C151FEC3-440C-403D-95A0-25E187968F4A}" destId="{927E981D-8B92-4F7E-86A1-0549D164EE4E}" srcOrd="3" destOrd="0" presId="urn:microsoft.com/office/officeart/2005/8/layout/vProcess5"/>
    <dgm:cxn modelId="{1BE35DEE-E20C-4519-84D7-8FC48C8EF55E}" type="presParOf" srcId="{C151FEC3-440C-403D-95A0-25E187968F4A}" destId="{477821C3-6EDB-49B8-8C7D-B736B14980E6}" srcOrd="4" destOrd="0" presId="urn:microsoft.com/office/officeart/2005/8/layout/vProcess5"/>
    <dgm:cxn modelId="{5F2CF155-99B1-42C4-917D-ED32E88107AB}" type="presParOf" srcId="{C151FEC3-440C-403D-95A0-25E187968F4A}" destId="{FBE62061-73FD-4000-BC2F-1C048C8A3F0C}" srcOrd="5" destOrd="0" presId="urn:microsoft.com/office/officeart/2005/8/layout/vProcess5"/>
    <dgm:cxn modelId="{8E436819-3111-47F5-9624-DB72C37CAE6E}" type="presParOf" srcId="{C151FEC3-440C-403D-95A0-25E187968F4A}" destId="{F5B470B6-D7B2-4D4D-A255-9EBE7CD26C83}" srcOrd="6" destOrd="0" presId="urn:microsoft.com/office/officeart/2005/8/layout/vProcess5"/>
    <dgm:cxn modelId="{AAD40E37-51F3-41FE-9F9A-7B601DFAB31F}" type="presParOf" srcId="{C151FEC3-440C-403D-95A0-25E187968F4A}" destId="{42333243-18AF-4B4E-934C-58D9659F43BC}" srcOrd="7" destOrd="0" presId="urn:microsoft.com/office/officeart/2005/8/layout/vProcess5"/>
    <dgm:cxn modelId="{96EDDA88-8D64-49EC-95C5-874EC7CC67D1}" type="presParOf" srcId="{C151FEC3-440C-403D-95A0-25E187968F4A}" destId="{5463FDF8-5297-49EE-8D7B-FE7923723CCA}" srcOrd="8" destOrd="0" presId="urn:microsoft.com/office/officeart/2005/8/layout/vProcess5"/>
    <dgm:cxn modelId="{0CF8C54C-E2F7-4ED3-B15F-172B84604FEF}" type="presParOf" srcId="{C151FEC3-440C-403D-95A0-25E187968F4A}" destId="{3199E92E-3B0F-46D2-B741-E5E8EC539916}" srcOrd="9" destOrd="0" presId="urn:microsoft.com/office/officeart/2005/8/layout/vProcess5"/>
    <dgm:cxn modelId="{B5D01FAC-4B67-4B9C-BA97-853045C8EA16}" type="presParOf" srcId="{C151FEC3-440C-403D-95A0-25E187968F4A}" destId="{828FA770-593A-417D-BC8F-B32B3D14058C}" srcOrd="10" destOrd="0" presId="urn:microsoft.com/office/officeart/2005/8/layout/vProcess5"/>
    <dgm:cxn modelId="{9E83974A-31BF-45F5-8EA1-CCD049FAC848}" type="presParOf" srcId="{C151FEC3-440C-403D-95A0-25E187968F4A}" destId="{1B9EB1F1-C0E6-42A3-AB15-D6354E670B43}" srcOrd="11" destOrd="0" presId="urn:microsoft.com/office/officeart/2005/8/layout/vProcess5"/>
    <dgm:cxn modelId="{95E20739-E626-4342-8D85-809D9113B21D}" type="presParOf" srcId="{C151FEC3-440C-403D-95A0-25E187968F4A}" destId="{58636716-6865-4232-AB1E-FA95DE4E4BED}" srcOrd="12" destOrd="0" presId="urn:microsoft.com/office/officeart/2005/8/layout/vProcess5"/>
    <dgm:cxn modelId="{9DE80B54-0EE5-4B6C-B53E-08D0C95CDF8D}" type="presParOf" srcId="{C151FEC3-440C-403D-95A0-25E187968F4A}" destId="{7A98F280-4D18-4CED-A879-C1CB8D2D35C6}" srcOrd="13" destOrd="0" presId="urn:microsoft.com/office/officeart/2005/8/layout/vProcess5"/>
    <dgm:cxn modelId="{B4E57F5A-3DE2-4A7B-8EFF-FC2181C34066}" type="presParOf" srcId="{C151FEC3-440C-403D-95A0-25E187968F4A}" destId="{4C42809D-084C-413E-BCC5-7DAC94DE2EF2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ECAF6A-FDCC-4F4E-A0B2-CBD6D86A5FF1}">
      <dsp:nvSpPr>
        <dsp:cNvPr id="0" name=""/>
        <dsp:cNvSpPr/>
      </dsp:nvSpPr>
      <dsp:spPr>
        <a:xfrm>
          <a:off x="5069" y="678081"/>
          <a:ext cx="2896125" cy="1015089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450" tIns="22225" rIns="0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/>
            <a:t>Бизнес</a:t>
          </a:r>
          <a:endParaRPr lang="ru-RU" sz="3500" kern="1200" dirty="0"/>
        </a:p>
      </dsp:txBody>
      <dsp:txXfrm>
        <a:off x="512614" y="678081"/>
        <a:ext cx="1881036" cy="1015089"/>
      </dsp:txXfrm>
    </dsp:sp>
    <dsp:sp modelId="{84DD5ADB-14EE-4AA4-9EB5-B736B6AAA4AD}">
      <dsp:nvSpPr>
        <dsp:cNvPr id="0" name=""/>
        <dsp:cNvSpPr/>
      </dsp:nvSpPr>
      <dsp:spPr>
        <a:xfrm>
          <a:off x="2571291" y="764363"/>
          <a:ext cx="5487296" cy="842524"/>
        </a:xfrm>
        <a:prstGeom prst="chevron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19050" rIns="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Вдохновить на покупку или сотрудничество</a:t>
          </a:r>
          <a:endParaRPr lang="ru-RU" sz="3000" kern="1200" dirty="0"/>
        </a:p>
      </dsp:txBody>
      <dsp:txXfrm>
        <a:off x="2992553" y="764363"/>
        <a:ext cx="4644772" cy="842524"/>
      </dsp:txXfrm>
    </dsp:sp>
    <dsp:sp modelId="{666BB2F5-1B7E-4D5B-AD8A-99E855A930BE}">
      <dsp:nvSpPr>
        <dsp:cNvPr id="0" name=""/>
        <dsp:cNvSpPr/>
      </dsp:nvSpPr>
      <dsp:spPr>
        <a:xfrm>
          <a:off x="5069" y="1835283"/>
          <a:ext cx="2896125" cy="1015089"/>
        </a:xfrm>
        <a:prstGeom prst="chevron">
          <a:avLst/>
        </a:prstGeom>
        <a:gradFill rotWithShape="0">
          <a:gsLst>
            <a:gs pos="0">
              <a:schemeClr val="accent4">
                <a:hueOff val="-152177"/>
                <a:satOff val="18000"/>
                <a:lumOff val="-523"/>
                <a:alphaOff val="0"/>
                <a:shade val="51000"/>
                <a:satMod val="130000"/>
              </a:schemeClr>
            </a:gs>
            <a:gs pos="80000">
              <a:schemeClr val="accent4">
                <a:hueOff val="-152177"/>
                <a:satOff val="18000"/>
                <a:lumOff val="-523"/>
                <a:alphaOff val="0"/>
                <a:shade val="93000"/>
                <a:satMod val="130000"/>
              </a:schemeClr>
            </a:gs>
            <a:gs pos="100000">
              <a:schemeClr val="accent4">
                <a:hueOff val="-152177"/>
                <a:satOff val="18000"/>
                <a:lumOff val="-52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450" tIns="22225" rIns="0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err="1" smtClean="0"/>
            <a:t>Техотчет</a:t>
          </a:r>
          <a:endParaRPr lang="ru-RU" sz="3500" kern="1200" dirty="0"/>
        </a:p>
      </dsp:txBody>
      <dsp:txXfrm>
        <a:off x="512614" y="1835283"/>
        <a:ext cx="1881036" cy="1015089"/>
      </dsp:txXfrm>
    </dsp:sp>
    <dsp:sp modelId="{2227B68F-ECC5-4BC1-92EC-A0CD0F5292AB}">
      <dsp:nvSpPr>
        <dsp:cNvPr id="0" name=""/>
        <dsp:cNvSpPr/>
      </dsp:nvSpPr>
      <dsp:spPr>
        <a:xfrm>
          <a:off x="2571291" y="1921565"/>
          <a:ext cx="5506337" cy="842524"/>
        </a:xfrm>
        <a:prstGeom prst="chevron">
          <a:avLst/>
        </a:prstGeom>
        <a:solidFill>
          <a:schemeClr val="accent4">
            <a:tint val="40000"/>
            <a:alpha val="90000"/>
            <a:hueOff val="3246"/>
            <a:satOff val="7450"/>
            <a:lumOff val="678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3246"/>
              <a:satOff val="7450"/>
              <a:lumOff val="67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19050" rIns="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Показать успехи, скрыть недостатки работы</a:t>
          </a:r>
          <a:endParaRPr lang="ru-RU" sz="3000" kern="1200" dirty="0"/>
        </a:p>
      </dsp:txBody>
      <dsp:txXfrm>
        <a:off x="2992553" y="1921565"/>
        <a:ext cx="4663813" cy="842524"/>
      </dsp:txXfrm>
    </dsp:sp>
    <dsp:sp modelId="{AEF486AA-7044-4F29-89F8-F341D849C559}">
      <dsp:nvSpPr>
        <dsp:cNvPr id="0" name=""/>
        <dsp:cNvSpPr/>
      </dsp:nvSpPr>
      <dsp:spPr>
        <a:xfrm>
          <a:off x="5069" y="2992484"/>
          <a:ext cx="2896125" cy="1015089"/>
        </a:xfrm>
        <a:prstGeom prst="chevron">
          <a:avLst/>
        </a:prstGeom>
        <a:gradFill rotWithShape="0">
          <a:gsLst>
            <a:gs pos="0">
              <a:schemeClr val="accent4">
                <a:hueOff val="-304355"/>
                <a:satOff val="36000"/>
                <a:lumOff val="-1046"/>
                <a:alphaOff val="0"/>
                <a:shade val="51000"/>
                <a:satMod val="130000"/>
              </a:schemeClr>
            </a:gs>
            <a:gs pos="80000">
              <a:schemeClr val="accent4">
                <a:hueOff val="-304355"/>
                <a:satOff val="36000"/>
                <a:lumOff val="-1046"/>
                <a:alphaOff val="0"/>
                <a:shade val="93000"/>
                <a:satMod val="130000"/>
              </a:schemeClr>
            </a:gs>
            <a:gs pos="100000">
              <a:schemeClr val="accent4">
                <a:hueOff val="-304355"/>
                <a:satOff val="36000"/>
                <a:lumOff val="-104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450" tIns="22225" rIns="0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/>
            <a:t>Научный доклад</a:t>
          </a:r>
          <a:endParaRPr lang="ru-RU" sz="3500" kern="1200" dirty="0"/>
        </a:p>
      </dsp:txBody>
      <dsp:txXfrm>
        <a:off x="512614" y="2992484"/>
        <a:ext cx="1881036" cy="1015089"/>
      </dsp:txXfrm>
    </dsp:sp>
    <dsp:sp modelId="{52FF71F8-1375-4D2D-9385-B3EF2CDDECF4}">
      <dsp:nvSpPr>
        <dsp:cNvPr id="0" name=""/>
        <dsp:cNvSpPr/>
      </dsp:nvSpPr>
      <dsp:spPr>
        <a:xfrm>
          <a:off x="2571291" y="3078767"/>
          <a:ext cx="5506337" cy="842524"/>
        </a:xfrm>
        <a:prstGeom prst="chevron">
          <a:avLst/>
        </a:prstGeom>
        <a:solidFill>
          <a:schemeClr val="accent4">
            <a:tint val="40000"/>
            <a:alpha val="90000"/>
            <a:hueOff val="6491"/>
            <a:satOff val="14901"/>
            <a:lumOff val="1357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6491"/>
              <a:satOff val="14901"/>
              <a:lumOff val="135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19050" rIns="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Показать результаты исследования</a:t>
          </a:r>
          <a:endParaRPr lang="ru-RU" sz="3000" kern="1200" dirty="0"/>
        </a:p>
      </dsp:txBody>
      <dsp:txXfrm>
        <a:off x="2992553" y="3078767"/>
        <a:ext cx="4663813" cy="842524"/>
      </dsp:txXfrm>
    </dsp:sp>
    <dsp:sp modelId="{69A52FA3-4EC3-4662-992C-864AE6E41BE4}">
      <dsp:nvSpPr>
        <dsp:cNvPr id="0" name=""/>
        <dsp:cNvSpPr/>
      </dsp:nvSpPr>
      <dsp:spPr>
        <a:xfrm>
          <a:off x="5069" y="4149686"/>
          <a:ext cx="2934140" cy="1015089"/>
        </a:xfrm>
        <a:prstGeom prst="chevron">
          <a:avLst/>
        </a:prstGeom>
        <a:gradFill rotWithShape="0">
          <a:gsLst>
            <a:gs pos="0">
              <a:schemeClr val="accent4">
                <a:hueOff val="-456532"/>
                <a:satOff val="54000"/>
                <a:lumOff val="-1569"/>
                <a:alphaOff val="0"/>
                <a:shade val="51000"/>
                <a:satMod val="130000"/>
              </a:schemeClr>
            </a:gs>
            <a:gs pos="80000">
              <a:schemeClr val="accent4">
                <a:hueOff val="-456532"/>
                <a:satOff val="54000"/>
                <a:lumOff val="-1569"/>
                <a:alphaOff val="0"/>
                <a:shade val="93000"/>
                <a:satMod val="130000"/>
              </a:schemeClr>
            </a:gs>
            <a:gs pos="100000">
              <a:schemeClr val="accent4">
                <a:hueOff val="-456532"/>
                <a:satOff val="54000"/>
                <a:lumOff val="-156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450" tIns="22225" rIns="0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/>
            <a:t>Лекция</a:t>
          </a:r>
          <a:endParaRPr lang="ru-RU" sz="3500" kern="1200" dirty="0"/>
        </a:p>
      </dsp:txBody>
      <dsp:txXfrm>
        <a:off x="512614" y="4149686"/>
        <a:ext cx="1919051" cy="1015089"/>
      </dsp:txXfrm>
    </dsp:sp>
    <dsp:sp modelId="{B88F1707-EFD7-48DD-940E-85DF2BCEDE51}">
      <dsp:nvSpPr>
        <dsp:cNvPr id="0" name=""/>
        <dsp:cNvSpPr/>
      </dsp:nvSpPr>
      <dsp:spPr>
        <a:xfrm>
          <a:off x="2609306" y="4235969"/>
          <a:ext cx="5506337" cy="842524"/>
        </a:xfrm>
        <a:prstGeom prst="chevron">
          <a:avLst/>
        </a:prstGeom>
        <a:solidFill>
          <a:schemeClr val="accent4">
            <a:tint val="40000"/>
            <a:alpha val="90000"/>
            <a:hueOff val="9737"/>
            <a:satOff val="22351"/>
            <a:lumOff val="2035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9737"/>
              <a:satOff val="22351"/>
              <a:lumOff val="203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19050" rIns="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Донести информацию</a:t>
          </a:r>
          <a:endParaRPr lang="ru-RU" sz="3000" kern="1200" dirty="0"/>
        </a:p>
      </dsp:txBody>
      <dsp:txXfrm>
        <a:off x="3030568" y="4235969"/>
        <a:ext cx="4663813" cy="8425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55F8F5-18A4-4F52-BE2A-B6ECCA29A546}">
      <dsp:nvSpPr>
        <dsp:cNvPr id="0" name=""/>
        <dsp:cNvSpPr/>
      </dsp:nvSpPr>
      <dsp:spPr>
        <a:xfrm>
          <a:off x="0" y="0"/>
          <a:ext cx="5489169" cy="94618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Актуальность</a:t>
          </a:r>
          <a:endParaRPr lang="ru-RU" sz="2800" kern="1200" dirty="0"/>
        </a:p>
      </dsp:txBody>
      <dsp:txXfrm>
        <a:off x="27713" y="27713"/>
        <a:ext cx="4357458" cy="890759"/>
      </dsp:txXfrm>
    </dsp:sp>
    <dsp:sp modelId="{5068EDB6-5991-405D-ADBC-42D623164470}">
      <dsp:nvSpPr>
        <dsp:cNvPr id="0" name=""/>
        <dsp:cNvSpPr/>
      </dsp:nvSpPr>
      <dsp:spPr>
        <a:xfrm>
          <a:off x="409905" y="1077599"/>
          <a:ext cx="5489169" cy="94618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Постановка цели</a:t>
          </a:r>
          <a:endParaRPr lang="ru-RU" sz="2800" kern="1200" dirty="0"/>
        </a:p>
      </dsp:txBody>
      <dsp:txXfrm>
        <a:off x="437618" y="1105312"/>
        <a:ext cx="4408817" cy="890759"/>
      </dsp:txXfrm>
    </dsp:sp>
    <dsp:sp modelId="{927E981D-8B92-4F7E-86A1-0549D164EE4E}">
      <dsp:nvSpPr>
        <dsp:cNvPr id="0" name=""/>
        <dsp:cNvSpPr/>
      </dsp:nvSpPr>
      <dsp:spPr>
        <a:xfrm>
          <a:off x="819811" y="2155199"/>
          <a:ext cx="5489169" cy="94618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Известные решения</a:t>
          </a:r>
          <a:endParaRPr lang="ru-RU" sz="2800" kern="1200" dirty="0"/>
        </a:p>
      </dsp:txBody>
      <dsp:txXfrm>
        <a:off x="847524" y="2182912"/>
        <a:ext cx="4408817" cy="890759"/>
      </dsp:txXfrm>
    </dsp:sp>
    <dsp:sp modelId="{477821C3-6EDB-49B8-8C7D-B736B14980E6}">
      <dsp:nvSpPr>
        <dsp:cNvPr id="0" name=""/>
        <dsp:cNvSpPr/>
      </dsp:nvSpPr>
      <dsp:spPr>
        <a:xfrm>
          <a:off x="1229716" y="3232799"/>
          <a:ext cx="5489169" cy="94618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Исследование проблемы</a:t>
          </a:r>
          <a:endParaRPr lang="ru-RU" sz="2800" kern="1200" dirty="0"/>
        </a:p>
      </dsp:txBody>
      <dsp:txXfrm>
        <a:off x="1257429" y="3260512"/>
        <a:ext cx="4408817" cy="890759"/>
      </dsp:txXfrm>
    </dsp:sp>
    <dsp:sp modelId="{FBE62061-73FD-4000-BC2F-1C048C8A3F0C}">
      <dsp:nvSpPr>
        <dsp:cNvPr id="0" name=""/>
        <dsp:cNvSpPr/>
      </dsp:nvSpPr>
      <dsp:spPr>
        <a:xfrm>
          <a:off x="1639622" y="4310398"/>
          <a:ext cx="5489169" cy="94618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Ваше решение</a:t>
          </a:r>
          <a:endParaRPr lang="ru-RU" sz="2800" kern="1200" dirty="0"/>
        </a:p>
      </dsp:txBody>
      <dsp:txXfrm>
        <a:off x="1667335" y="4338111"/>
        <a:ext cx="4408817" cy="890759"/>
      </dsp:txXfrm>
    </dsp:sp>
    <dsp:sp modelId="{F5B470B6-D7B2-4D4D-A255-9EBE7CD26C83}">
      <dsp:nvSpPr>
        <dsp:cNvPr id="0" name=""/>
        <dsp:cNvSpPr/>
      </dsp:nvSpPr>
      <dsp:spPr>
        <a:xfrm>
          <a:off x="4874149" y="691240"/>
          <a:ext cx="615020" cy="615020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900" kern="1200"/>
        </a:p>
      </dsp:txBody>
      <dsp:txXfrm>
        <a:off x="5012529" y="691240"/>
        <a:ext cx="338261" cy="462803"/>
      </dsp:txXfrm>
    </dsp:sp>
    <dsp:sp modelId="{42333243-18AF-4B4E-934C-58D9659F43BC}">
      <dsp:nvSpPr>
        <dsp:cNvPr id="0" name=""/>
        <dsp:cNvSpPr/>
      </dsp:nvSpPr>
      <dsp:spPr>
        <a:xfrm>
          <a:off x="5284055" y="1768840"/>
          <a:ext cx="615020" cy="615020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900" kern="1200"/>
        </a:p>
      </dsp:txBody>
      <dsp:txXfrm>
        <a:off x="5422435" y="1768840"/>
        <a:ext cx="338261" cy="462803"/>
      </dsp:txXfrm>
    </dsp:sp>
    <dsp:sp modelId="{5463FDF8-5297-49EE-8D7B-FE7923723CCA}">
      <dsp:nvSpPr>
        <dsp:cNvPr id="0" name=""/>
        <dsp:cNvSpPr/>
      </dsp:nvSpPr>
      <dsp:spPr>
        <a:xfrm>
          <a:off x="5693960" y="2830670"/>
          <a:ext cx="615020" cy="615020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900" kern="1200"/>
        </a:p>
      </dsp:txBody>
      <dsp:txXfrm>
        <a:off x="5832340" y="2830670"/>
        <a:ext cx="338261" cy="462803"/>
      </dsp:txXfrm>
    </dsp:sp>
    <dsp:sp modelId="{3199E92E-3B0F-46D2-B741-E5E8EC539916}">
      <dsp:nvSpPr>
        <dsp:cNvPr id="0" name=""/>
        <dsp:cNvSpPr/>
      </dsp:nvSpPr>
      <dsp:spPr>
        <a:xfrm>
          <a:off x="6103866" y="3918783"/>
          <a:ext cx="615020" cy="615020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900" kern="1200"/>
        </a:p>
      </dsp:txBody>
      <dsp:txXfrm>
        <a:off x="6242246" y="3918783"/>
        <a:ext cx="338261" cy="4628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0654BF-F7CF-4F3B-8C9B-11BE11424630}" type="datetimeFigureOut">
              <a:rPr lang="ru-RU" smtClean="0"/>
              <a:t>30.03.2014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C4E309-8A79-42C9-B262-EF4125C707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7329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95536" y="1772816"/>
            <a:ext cx="6984776" cy="1872208"/>
          </a:xfrm>
        </p:spPr>
        <p:txBody>
          <a:bodyPr anchor="t">
            <a:normAutofit/>
          </a:bodyPr>
          <a:lstStyle>
            <a:lvl1pPr algn="l">
              <a:defRPr sz="36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Тема работы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395536" y="3717032"/>
            <a:ext cx="8208912" cy="50405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Имя Отчество ФАМИЛИЯ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2316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23528" y="116632"/>
            <a:ext cx="7416824" cy="720080"/>
          </a:xfrm>
        </p:spPr>
        <p:txBody>
          <a:bodyPr anchor="b">
            <a:noAutofit/>
          </a:bodyPr>
          <a:lstStyle>
            <a:lvl1pPr algn="l">
              <a:defRPr sz="2400" b="1" baseline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Название слайда</a:t>
            </a:r>
            <a:endParaRPr lang="ru-RU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8312126" y="6402814"/>
            <a:ext cx="436338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fld id="{DB01F768-4EDD-415A-AE39-EE93A2A48276}" type="slidenum">
              <a:rPr lang="ru-RU" sz="160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pPr algn="ctr"/>
              <a:t>‹#›</a:t>
            </a:fld>
            <a:endParaRPr lang="ru-RU" sz="16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310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23528" y="116632"/>
            <a:ext cx="7416824" cy="720080"/>
          </a:xfrm>
        </p:spPr>
        <p:txBody>
          <a:bodyPr anchor="b">
            <a:noAutofit/>
          </a:bodyPr>
          <a:lstStyle>
            <a:lvl1pPr algn="l">
              <a:defRPr sz="2400" b="1" baseline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Название слайда</a:t>
            </a:r>
            <a:endParaRPr lang="ru-RU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8312126" y="6402814"/>
            <a:ext cx="436338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fld id="{DB01F768-4EDD-415A-AE39-EE93A2A48276}" type="slidenum">
              <a:rPr lang="ru-RU" sz="160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pPr algn="ctr"/>
              <a:t>‹#›</a:t>
            </a:fld>
            <a:endParaRPr lang="ru-RU" sz="16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3789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420888"/>
            <a:ext cx="8229600" cy="3312368"/>
          </a:xfrm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0021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23528" y="116632"/>
            <a:ext cx="7416824" cy="720080"/>
          </a:xfrm>
        </p:spPr>
        <p:txBody>
          <a:bodyPr anchor="b">
            <a:noAutofit/>
          </a:bodyPr>
          <a:lstStyle>
            <a:lvl1pPr algn="l">
              <a:defRPr sz="2400" b="1" baseline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Название слайда</a:t>
            </a:r>
            <a:endParaRPr lang="ru-RU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8312126" y="6402814"/>
            <a:ext cx="436338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fld id="{DB01F768-4EDD-415A-AE39-EE93A2A48276}" type="slidenum">
              <a:rPr lang="ru-RU" sz="160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pPr algn="ctr"/>
              <a:t>‹#›</a:t>
            </a:fld>
            <a:endParaRPr lang="ru-RU" sz="16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5422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23528" y="116632"/>
            <a:ext cx="7416824" cy="720080"/>
          </a:xfrm>
        </p:spPr>
        <p:txBody>
          <a:bodyPr anchor="b">
            <a:noAutofit/>
          </a:bodyPr>
          <a:lstStyle>
            <a:lvl1pPr algn="l">
              <a:defRPr sz="2400" b="1" baseline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Название слайда</a:t>
            </a:r>
            <a:endParaRPr lang="ru-RU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8312126" y="6402814"/>
            <a:ext cx="436338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fld id="{DB01F768-4EDD-415A-AE39-EE93A2A48276}" type="slidenum">
              <a:rPr lang="ru-RU" sz="160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pPr algn="ctr"/>
              <a:t>‹#›</a:t>
            </a:fld>
            <a:endParaRPr lang="ru-RU" sz="16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6134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23528" y="116632"/>
            <a:ext cx="7416824" cy="720080"/>
          </a:xfrm>
        </p:spPr>
        <p:txBody>
          <a:bodyPr anchor="b">
            <a:noAutofit/>
          </a:bodyPr>
          <a:lstStyle>
            <a:lvl1pPr algn="l">
              <a:defRPr sz="2400" b="1" baseline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Название слайда</a:t>
            </a:r>
            <a:endParaRPr lang="ru-RU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8312126" y="6402814"/>
            <a:ext cx="436338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fld id="{DB01F768-4EDD-415A-AE39-EE93A2A48276}" type="slidenum">
              <a:rPr lang="ru-RU" sz="160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pPr algn="ctr"/>
              <a:t>‹#›</a:t>
            </a:fld>
            <a:endParaRPr lang="ru-RU" sz="16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5947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23528" y="116632"/>
            <a:ext cx="7416824" cy="720080"/>
          </a:xfrm>
        </p:spPr>
        <p:txBody>
          <a:bodyPr anchor="b">
            <a:noAutofit/>
          </a:bodyPr>
          <a:lstStyle>
            <a:lvl1pPr algn="l">
              <a:defRPr sz="2400" b="1" baseline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Название слайда</a:t>
            </a:r>
            <a:endParaRPr lang="ru-RU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8312126" y="6402814"/>
            <a:ext cx="436338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fld id="{DB01F768-4EDD-415A-AE39-EE93A2A48276}" type="slidenum">
              <a:rPr lang="ru-RU" sz="160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pPr algn="ctr"/>
              <a:t>‹#›</a:t>
            </a:fld>
            <a:endParaRPr lang="ru-RU" sz="16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6469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23528" y="116632"/>
            <a:ext cx="7416824" cy="720080"/>
          </a:xfrm>
        </p:spPr>
        <p:txBody>
          <a:bodyPr anchor="b">
            <a:noAutofit/>
          </a:bodyPr>
          <a:lstStyle>
            <a:lvl1pPr algn="l">
              <a:defRPr sz="2400" b="1" baseline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Название слайда</a:t>
            </a:r>
            <a:endParaRPr lang="ru-RU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8312126" y="6402814"/>
            <a:ext cx="436338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fld id="{DB01F768-4EDD-415A-AE39-EE93A2A48276}" type="slidenum">
              <a:rPr lang="ru-RU" sz="160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pPr algn="ctr"/>
              <a:t>‹#›</a:t>
            </a:fld>
            <a:endParaRPr lang="ru-RU" sz="16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9592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23528" y="116632"/>
            <a:ext cx="7416824" cy="720080"/>
          </a:xfrm>
        </p:spPr>
        <p:txBody>
          <a:bodyPr anchor="b">
            <a:noAutofit/>
          </a:bodyPr>
          <a:lstStyle>
            <a:lvl1pPr algn="l">
              <a:defRPr sz="2400" b="1" baseline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Название слайда</a:t>
            </a:r>
            <a:endParaRPr lang="ru-RU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8312126" y="6402814"/>
            <a:ext cx="436338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fld id="{DB01F768-4EDD-415A-AE39-EE93A2A48276}" type="slidenum">
              <a:rPr lang="ru-RU" sz="160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pPr algn="ctr"/>
              <a:t>‹#›</a:t>
            </a:fld>
            <a:endParaRPr lang="ru-RU" sz="16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5727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23528" y="116632"/>
            <a:ext cx="7416824" cy="720080"/>
          </a:xfrm>
        </p:spPr>
        <p:txBody>
          <a:bodyPr anchor="b">
            <a:noAutofit/>
          </a:bodyPr>
          <a:lstStyle>
            <a:lvl1pPr algn="l">
              <a:defRPr sz="2400" b="1" baseline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Название слайда</a:t>
            </a:r>
            <a:endParaRPr lang="ru-RU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8312126" y="6402814"/>
            <a:ext cx="436338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fld id="{DB01F768-4EDD-415A-AE39-EE93A2A48276}" type="slidenum">
              <a:rPr lang="ru-RU" sz="160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pPr algn="ctr"/>
              <a:t>‹#›</a:t>
            </a:fld>
            <a:endParaRPr lang="ru-RU" sz="16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707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23528" y="116632"/>
            <a:ext cx="7416824" cy="720080"/>
          </a:xfrm>
        </p:spPr>
        <p:txBody>
          <a:bodyPr anchor="b">
            <a:noAutofit/>
          </a:bodyPr>
          <a:lstStyle>
            <a:lvl1pPr algn="l">
              <a:defRPr sz="2400" b="1" baseline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Название слайда</a:t>
            </a:r>
            <a:endParaRPr lang="ru-RU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8312126" y="6402814"/>
            <a:ext cx="436338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fld id="{DB01F768-4EDD-415A-AE39-EE93A2A48276}" type="slidenum">
              <a:rPr lang="ru-RU" sz="160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pPr algn="ctr"/>
              <a:t>‹#›</a:t>
            </a:fld>
            <a:endParaRPr lang="ru-RU" sz="16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8663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1"/>
            <a:ext cx="7560840" cy="6976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dirty="0" smtClean="0"/>
              <a:t>Название слайда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1982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12.jpeg"/><Relationship Id="rId7" Type="http://schemas.openxmlformats.org/officeDocument/2006/relationships/image" Target="../media/image1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9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11.w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Подготовка презентации дипломной работы магистра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3861048"/>
            <a:ext cx="8208912" cy="504056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Алексей Сергеевич ИВАНОВ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4273351"/>
            <a:ext cx="82809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к.т.н., доцент кафедры высшей математики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24328" y="6258798"/>
            <a:ext cx="1296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/>
              <a:t>31</a:t>
            </a:r>
            <a:r>
              <a:rPr lang="ru-RU" sz="1600" dirty="0" smtClean="0"/>
              <a:t>.0</a:t>
            </a:r>
            <a:r>
              <a:rPr lang="en-US" sz="1600" dirty="0" smtClean="0"/>
              <a:t>3</a:t>
            </a:r>
            <a:r>
              <a:rPr lang="ru-RU" sz="1600" dirty="0" smtClean="0"/>
              <a:t>.201</a:t>
            </a:r>
            <a:r>
              <a:rPr lang="en-US" sz="1600" dirty="0" smtClean="0"/>
              <a:t>4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935992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Продолжительность доклада</a:t>
            </a:r>
            <a:endParaRPr lang="ru-RU" dirty="0"/>
          </a:p>
        </p:txBody>
      </p:sp>
      <p:grpSp>
        <p:nvGrpSpPr>
          <p:cNvPr id="10" name="Группа 9"/>
          <p:cNvGrpSpPr/>
          <p:nvPr/>
        </p:nvGrpSpPr>
        <p:grpSpPr>
          <a:xfrm>
            <a:off x="323528" y="1196752"/>
            <a:ext cx="3810725" cy="1800200"/>
            <a:chOff x="323528" y="1196752"/>
            <a:chExt cx="3810725" cy="1800200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467544" y="1196752"/>
              <a:ext cx="3666709" cy="9541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800" dirty="0"/>
                <a:t>Продолжительность </a:t>
              </a:r>
              <a:endParaRPr lang="ru-RU" sz="2800" dirty="0" smtClean="0"/>
            </a:p>
            <a:p>
              <a:pPr algn="ctr"/>
              <a:r>
                <a:rPr lang="ru-RU" sz="2800" dirty="0" smtClean="0"/>
                <a:t>доклада</a:t>
              </a:r>
              <a:endParaRPr lang="ru-RU" sz="2800" dirty="0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323528" y="2165955"/>
              <a:ext cx="3790910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4800" b="1" dirty="0" smtClean="0">
                  <a:solidFill>
                    <a:srgbClr val="FF0000"/>
                  </a:solidFill>
                </a:rPr>
                <a:t>10-12 минут</a:t>
              </a:r>
              <a:endParaRPr lang="ru-RU" sz="48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4642980" y="1203616"/>
            <a:ext cx="4033476" cy="1800200"/>
            <a:chOff x="4642980" y="1203616"/>
            <a:chExt cx="4033476" cy="1800200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4793723" y="1203616"/>
              <a:ext cx="3698448" cy="9541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2800" dirty="0"/>
                <a:t>Оптимальное время </a:t>
              </a:r>
              <a:endParaRPr lang="ru-RU" sz="2800" dirty="0" smtClean="0"/>
            </a:p>
            <a:p>
              <a:pPr algn="ctr"/>
              <a:r>
                <a:rPr lang="ru-RU" sz="2800" dirty="0" smtClean="0"/>
                <a:t>показа </a:t>
              </a:r>
              <a:r>
                <a:rPr lang="ru-RU" sz="2800" dirty="0"/>
                <a:t>слайда</a:t>
              </a: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4642980" y="2172819"/>
              <a:ext cx="4033476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4800" b="1" dirty="0" smtClean="0">
                  <a:solidFill>
                    <a:srgbClr val="FF0000"/>
                  </a:solidFill>
                </a:rPr>
                <a:t>20-40 секунд</a:t>
              </a:r>
              <a:endParaRPr lang="ru-RU" sz="48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2404512" y="3140968"/>
            <a:ext cx="4353371" cy="2952328"/>
            <a:chOff x="2404512" y="3140968"/>
            <a:chExt cx="4353371" cy="2952328"/>
          </a:xfrm>
        </p:grpSpPr>
        <p:grpSp>
          <p:nvGrpSpPr>
            <p:cNvPr id="9" name="Группа 8"/>
            <p:cNvGrpSpPr/>
            <p:nvPr/>
          </p:nvGrpSpPr>
          <p:grpSpPr>
            <a:xfrm>
              <a:off x="2404512" y="4347101"/>
              <a:ext cx="4353371" cy="1746195"/>
              <a:chOff x="2404512" y="4347101"/>
              <a:chExt cx="4353371" cy="1746195"/>
            </a:xfrm>
          </p:grpSpPr>
          <p:sp>
            <p:nvSpPr>
              <p:cNvPr id="5" name="Прямоугольник 4"/>
              <p:cNvSpPr/>
              <p:nvPr/>
            </p:nvSpPr>
            <p:spPr>
              <a:xfrm>
                <a:off x="3293139" y="4347101"/>
                <a:ext cx="2214965" cy="9541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2800" dirty="0" smtClean="0"/>
                  <a:t>Количество </a:t>
                </a:r>
              </a:p>
              <a:p>
                <a:pPr algn="ctr"/>
                <a:r>
                  <a:rPr lang="ru-RU" sz="2800" dirty="0" smtClean="0"/>
                  <a:t>слайдов</a:t>
                </a:r>
                <a:endParaRPr lang="ru-RU" sz="2800" dirty="0"/>
              </a:p>
            </p:txBody>
          </p:sp>
          <p:sp>
            <p:nvSpPr>
              <p:cNvPr id="6" name="Прямоугольник 5"/>
              <p:cNvSpPr/>
              <p:nvPr/>
            </p:nvSpPr>
            <p:spPr>
              <a:xfrm>
                <a:off x="2404512" y="5262299"/>
                <a:ext cx="4353371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ru-RU" sz="4800" b="1" dirty="0" smtClean="0">
                    <a:solidFill>
                      <a:srgbClr val="FF0000"/>
                    </a:solidFill>
                  </a:rPr>
                  <a:t>до 20-25 штук</a:t>
                </a:r>
                <a:endParaRPr lang="ru-RU" sz="4800" b="1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14" name="Группа 13"/>
            <p:cNvGrpSpPr/>
            <p:nvPr/>
          </p:nvGrpSpPr>
          <p:grpSpPr>
            <a:xfrm>
              <a:off x="3491880" y="3140968"/>
              <a:ext cx="1800200" cy="1152128"/>
              <a:chOff x="3491880" y="3140968"/>
              <a:chExt cx="1800200" cy="1152128"/>
            </a:xfrm>
          </p:grpSpPr>
          <p:sp>
            <p:nvSpPr>
              <p:cNvPr id="12" name="Стрелка вниз 11"/>
              <p:cNvSpPr/>
              <p:nvPr/>
            </p:nvSpPr>
            <p:spPr>
              <a:xfrm>
                <a:off x="3491880" y="3140968"/>
                <a:ext cx="360040" cy="1152128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" name="Стрелка вниз 12"/>
              <p:cNvSpPr/>
              <p:nvPr/>
            </p:nvSpPr>
            <p:spPr>
              <a:xfrm>
                <a:off x="4932040" y="3140968"/>
                <a:ext cx="360040" cy="1152128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37196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Соблюдайте четкую структуру доклада</a:t>
            </a:r>
            <a:endParaRPr lang="ru-RU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825553209"/>
              </p:ext>
            </p:extLst>
          </p:nvPr>
        </p:nvGraphicFramePr>
        <p:xfrm>
          <a:off x="683568" y="1124744"/>
          <a:ext cx="7128792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63228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ый треугольник 5"/>
          <p:cNvSpPr/>
          <p:nvPr/>
        </p:nvSpPr>
        <p:spPr>
          <a:xfrm rot="10800000" flipH="1">
            <a:off x="467542" y="1741166"/>
            <a:ext cx="2160241" cy="2407913"/>
          </a:xfrm>
          <a:prstGeom prst="rt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608705" y="2564904"/>
            <a:ext cx="79265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/>
              <a:t>СТРУКТУРА СЛАЙДОВ ПРЕЗЕНТАЦИИ</a:t>
            </a:r>
            <a:endParaRPr lang="ru-RU" sz="3200" b="1" dirty="0"/>
          </a:p>
        </p:txBody>
      </p:sp>
      <p:sp>
        <p:nvSpPr>
          <p:cNvPr id="5" name="Скругленная прямоугольная выноска 4"/>
          <p:cNvSpPr/>
          <p:nvPr/>
        </p:nvSpPr>
        <p:spPr>
          <a:xfrm>
            <a:off x="4641153" y="4077072"/>
            <a:ext cx="4032448" cy="1944216"/>
          </a:xfrm>
          <a:prstGeom prst="wedgeRoundRectCallout">
            <a:avLst>
              <a:gd name="adj1" fmla="val 7058"/>
              <a:gd name="adj2" fmla="val 78491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Главное правило – </a:t>
            </a:r>
            <a:r>
              <a:rPr lang="ru-RU" sz="2800" b="1" dirty="0" smtClean="0">
                <a:solidFill>
                  <a:srgbClr val="FF0000"/>
                </a:solidFill>
              </a:rPr>
              <a:t>НИЧЕГО ЛИШНЕГО!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113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705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3240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979712" y="3356992"/>
            <a:ext cx="55440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ОСНОВНАЯ ЧАСТЬ СЛАЙДОВ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6239636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Предпоследний слайд – ВЫВОДЫ!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835696" y="2132856"/>
            <a:ext cx="53505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2-3 основных вывода!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67948" y="3429000"/>
            <a:ext cx="589443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/>
              <a:t>Покажите, что Вы достигли </a:t>
            </a:r>
          </a:p>
          <a:p>
            <a:pPr algn="ctr"/>
            <a:r>
              <a:rPr lang="ru-RU" sz="3200" b="1" dirty="0" smtClean="0"/>
              <a:t>поставленных целей!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1582238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705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355976" y="4137640"/>
            <a:ext cx="41841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</a:rPr>
              <a:t>Спасибо за внимание!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062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Результаты моделирования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для </a:t>
            </a:r>
            <a:r>
              <a:rPr lang="ru-RU" dirty="0"/>
              <a:t>шахты им. </a:t>
            </a:r>
            <a:r>
              <a:rPr lang="ru-RU" dirty="0" smtClean="0"/>
              <a:t>Бажанова</a:t>
            </a:r>
            <a:endParaRPr lang="ru-RU" dirty="0"/>
          </a:p>
        </p:txBody>
      </p:sp>
      <p:pic>
        <p:nvPicPr>
          <p:cNvPr id="3" name="Picture 80" descr="рис%2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5354" y="1628800"/>
            <a:ext cx="5168697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7413873"/>
              </p:ext>
            </p:extLst>
          </p:nvPr>
        </p:nvGraphicFramePr>
        <p:xfrm>
          <a:off x="539552" y="3501008"/>
          <a:ext cx="2951658" cy="11970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3" name="Формула" r:id="rId4" imgW="888614" imgH="355446" progId="Equation.3">
                  <p:embed/>
                </p:oleObj>
              </mc:Choice>
              <mc:Fallback>
                <p:oleObj name="Формула" r:id="rId4" imgW="888614" imgH="355446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3501008"/>
                        <a:ext cx="2951658" cy="119704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509872" y="2849462"/>
            <a:ext cx="28782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/>
              <a:t>Термофлуктуационная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зависимость</a:t>
            </a:r>
            <a:endParaRPr lang="ru-RU" dirty="0"/>
          </a:p>
        </p:txBody>
      </p:sp>
      <p:grpSp>
        <p:nvGrpSpPr>
          <p:cNvPr id="20" name="Группа 19"/>
          <p:cNvGrpSpPr/>
          <p:nvPr/>
        </p:nvGrpSpPr>
        <p:grpSpPr>
          <a:xfrm>
            <a:off x="589402" y="4922584"/>
            <a:ext cx="6696966" cy="410562"/>
            <a:chOff x="589402" y="4386590"/>
            <a:chExt cx="6696966" cy="410562"/>
          </a:xfrm>
        </p:grpSpPr>
        <p:graphicFrame>
          <p:nvGraphicFramePr>
            <p:cNvPr id="14" name="Object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46162865"/>
                </p:ext>
              </p:extLst>
            </p:nvPr>
          </p:nvGraphicFramePr>
          <p:xfrm>
            <a:off x="589402" y="4389857"/>
            <a:ext cx="288032" cy="40729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34" name="Формула" r:id="rId6" imgW="165028" imgH="228501" progId="Equation.3">
                    <p:embed/>
                  </p:oleObj>
                </mc:Choice>
                <mc:Fallback>
                  <p:oleObj name="Формула" r:id="rId6" imgW="165028" imgH="228501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9402" y="4389857"/>
                          <a:ext cx="288032" cy="407295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" name="Rectangle 13"/>
            <p:cNvSpPr>
              <a:spLocks noChangeArrowheads="1"/>
            </p:cNvSpPr>
            <p:nvPr/>
          </p:nvSpPr>
          <p:spPr bwMode="auto">
            <a:xfrm>
              <a:off x="877434" y="4386590"/>
              <a:ext cx="6408934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ru-RU" sz="1600" dirty="0" smtClean="0">
                  <a:cs typeface="Times New Roman" pitchFamily="18" charset="0"/>
                </a:rPr>
                <a:t>– </a:t>
              </a:r>
              <a:r>
                <a:rPr lang="ru-RU" sz="1600" dirty="0">
                  <a:cs typeface="Times New Roman" pitchFamily="18" charset="0"/>
                </a:rPr>
                <a:t>время «разрушения» при  </a:t>
              </a:r>
              <a:r>
                <a:rPr lang="ru-RU" sz="1600" dirty="0" smtClean="0">
                  <a:cs typeface="Times New Roman" pitchFamily="18" charset="0"/>
                </a:rPr>
                <a:t>сублимации </a:t>
              </a:r>
              <a:r>
                <a:rPr lang="ru-RU" sz="1600" dirty="0">
                  <a:cs typeface="Times New Roman" pitchFamily="18" charset="0"/>
                </a:rPr>
                <a:t>(около 10</a:t>
              </a:r>
              <a:r>
                <a:rPr lang="ru-RU" sz="1600" baseline="30000" dirty="0">
                  <a:cs typeface="Times New Roman" pitchFamily="18" charset="0"/>
                </a:rPr>
                <a:t>-12</a:t>
              </a:r>
              <a:r>
                <a:rPr lang="ru-RU" sz="1600" dirty="0">
                  <a:cs typeface="Times New Roman" pitchFamily="18" charset="0"/>
                </a:rPr>
                <a:t> – 10</a:t>
              </a:r>
              <a:r>
                <a:rPr lang="ru-RU" sz="1600" baseline="30000" dirty="0">
                  <a:cs typeface="Times New Roman" pitchFamily="18" charset="0"/>
                </a:rPr>
                <a:t>-13</a:t>
              </a:r>
              <a:r>
                <a:rPr lang="ru-RU" sz="1600" dirty="0">
                  <a:cs typeface="Times New Roman" pitchFamily="18" charset="0"/>
                </a:rPr>
                <a:t> сек);</a:t>
              </a:r>
              <a:r>
                <a:rPr lang="ru-RU" sz="1600" dirty="0"/>
                <a:t> </a:t>
              </a:r>
            </a:p>
          </p:txBody>
        </p:sp>
      </p:grpSp>
      <p:sp>
        <p:nvSpPr>
          <p:cNvPr id="16" name="Rectangle 14"/>
          <p:cNvSpPr>
            <a:spLocks noChangeArrowheads="1"/>
          </p:cNvSpPr>
          <p:nvPr/>
        </p:nvSpPr>
        <p:spPr bwMode="auto">
          <a:xfrm>
            <a:off x="539552" y="5227692"/>
            <a:ext cx="397628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000" i="1" dirty="0"/>
              <a:t>u</a:t>
            </a:r>
            <a:r>
              <a:rPr lang="ru-RU" sz="2000" i="1" baseline="-25000" dirty="0"/>
              <a:t>0</a:t>
            </a:r>
            <a:r>
              <a:rPr lang="ru-RU" sz="1600" dirty="0"/>
              <a:t> – энергия связи </a:t>
            </a:r>
            <a:r>
              <a:rPr lang="ru-RU" sz="1600" dirty="0" smtClean="0"/>
              <a:t>атомов </a:t>
            </a:r>
            <a:r>
              <a:rPr lang="ru-RU" sz="1600" dirty="0"/>
              <a:t>[ккал/моль</a:t>
            </a:r>
            <a:r>
              <a:rPr lang="ru-RU" sz="1600" dirty="0" smtClean="0"/>
              <a:t>];</a:t>
            </a:r>
            <a:endParaRPr lang="ru-RU" sz="1600" dirty="0"/>
          </a:p>
        </p:txBody>
      </p:sp>
      <p:grpSp>
        <p:nvGrpSpPr>
          <p:cNvPr id="21" name="Группа 20"/>
          <p:cNvGrpSpPr/>
          <p:nvPr/>
        </p:nvGrpSpPr>
        <p:grpSpPr>
          <a:xfrm>
            <a:off x="589402" y="5621178"/>
            <a:ext cx="3310334" cy="378124"/>
            <a:chOff x="589402" y="5679985"/>
            <a:chExt cx="3310334" cy="378124"/>
          </a:xfrm>
        </p:grpSpPr>
        <p:graphicFrame>
          <p:nvGraphicFramePr>
            <p:cNvPr id="17" name="Object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7069092"/>
                </p:ext>
              </p:extLst>
            </p:nvPr>
          </p:nvGraphicFramePr>
          <p:xfrm>
            <a:off x="589402" y="5719555"/>
            <a:ext cx="268852" cy="3385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35" name="Формула" r:id="rId8" imgW="126780" imgH="164814" progId="Equation.3">
                    <p:embed/>
                  </p:oleObj>
                </mc:Choice>
                <mc:Fallback>
                  <p:oleObj name="Формула" r:id="rId8" imgW="126780" imgH="164814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9402" y="5719555"/>
                          <a:ext cx="268852" cy="338554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" name="Rectangle 17"/>
            <p:cNvSpPr>
              <a:spLocks noChangeArrowheads="1"/>
            </p:cNvSpPr>
            <p:nvPr/>
          </p:nvSpPr>
          <p:spPr bwMode="auto">
            <a:xfrm>
              <a:off x="877434" y="5679985"/>
              <a:ext cx="3022302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ru-RU" sz="1600" dirty="0">
                  <a:cs typeface="Times New Roman" pitchFamily="18" charset="0"/>
                </a:rPr>
                <a:t>– объем дефектов </a:t>
              </a:r>
              <a:r>
                <a:rPr lang="ru-RU" sz="1600" dirty="0" smtClean="0">
                  <a:cs typeface="Times New Roman" pitchFamily="18" charset="0"/>
                </a:rPr>
                <a:t>упаковки</a:t>
              </a:r>
              <a:r>
                <a:rPr lang="ru-RU" sz="1600" dirty="0">
                  <a:cs typeface="Times New Roman" pitchFamily="18" charset="0"/>
                </a:rPr>
                <a:t>.</a:t>
              </a:r>
              <a:r>
                <a:rPr lang="ru-RU" sz="1600" dirty="0" smtClean="0"/>
                <a:t> </a:t>
              </a:r>
              <a:endParaRPr lang="ru-RU" sz="1600" dirty="0"/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251520" y="44624"/>
            <a:ext cx="8568952" cy="6753943"/>
            <a:chOff x="251520" y="44624"/>
            <a:chExt cx="8568952" cy="6753943"/>
          </a:xfrm>
        </p:grpSpPr>
        <p:sp>
          <p:nvSpPr>
            <p:cNvPr id="22" name="Скругленный прямоугольник 21"/>
            <p:cNvSpPr/>
            <p:nvPr/>
          </p:nvSpPr>
          <p:spPr>
            <a:xfrm>
              <a:off x="251520" y="44624"/>
              <a:ext cx="4536504" cy="1008112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Скругленный прямоугольник 22"/>
            <p:cNvSpPr/>
            <p:nvPr/>
          </p:nvSpPr>
          <p:spPr>
            <a:xfrm>
              <a:off x="8255965" y="6294511"/>
              <a:ext cx="564507" cy="504056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Скругленный прямоугольник 23"/>
            <p:cNvSpPr/>
            <p:nvPr/>
          </p:nvSpPr>
          <p:spPr>
            <a:xfrm>
              <a:off x="6007448" y="4221088"/>
              <a:ext cx="1084832" cy="504056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Скругленный прямоугольник 24"/>
            <p:cNvSpPr/>
            <p:nvPr/>
          </p:nvSpPr>
          <p:spPr>
            <a:xfrm>
              <a:off x="3539485" y="1412776"/>
              <a:ext cx="672475" cy="2982792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844325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Варианты вывода данных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4436035"/>
              </p:ext>
            </p:extLst>
          </p:nvPr>
        </p:nvGraphicFramePr>
        <p:xfrm>
          <a:off x="539552" y="2245320"/>
          <a:ext cx="2880320" cy="3292479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728191"/>
                <a:gridCol w="1152129"/>
              </a:tblGrid>
              <a:tr h="3658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Страны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2009 г.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 horzOverflow="overflow"/>
                </a:tc>
              </a:tr>
              <a:tr h="3658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Япония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3,5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 horzOverflow="overflow"/>
                </a:tc>
              </a:tr>
              <a:tr h="3658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США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2,7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 horzOverflow="overflow"/>
                </a:tc>
              </a:tr>
              <a:tr h="3658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Финляндия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3,5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 horzOverflow="overflow"/>
                </a:tc>
              </a:tr>
              <a:tr h="3658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Швеция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3,7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 horzOverflow="overflow"/>
                </a:tc>
              </a:tr>
              <a:tr h="3658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ЕС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2,0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 horzOverflow="overflow"/>
                </a:tc>
              </a:tr>
              <a:tr h="3658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СНГ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1,1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 horzOverflow="overflow"/>
                </a:tc>
              </a:tr>
              <a:tr h="3658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Украина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0,9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 horzOverflow="overflow"/>
                </a:tc>
              </a:tr>
              <a:tr h="3658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Россия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1,2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 horzOverflow="overflow"/>
                </a:tc>
              </a:tr>
            </a:tbl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510135999"/>
              </p:ext>
            </p:extLst>
          </p:nvPr>
        </p:nvGraphicFramePr>
        <p:xfrm>
          <a:off x="3563888" y="2101304"/>
          <a:ext cx="54006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67544" y="1126485"/>
            <a:ext cx="7128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Внутренние затраты на исследования и разработки  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(в процентах к ВВП)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58072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Варианты вывода данных</a:t>
            </a:r>
            <a:endParaRPr lang="ru-RU" dirty="0"/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777778457"/>
              </p:ext>
            </p:extLst>
          </p:nvPr>
        </p:nvGraphicFramePr>
        <p:xfrm>
          <a:off x="251520" y="1916832"/>
          <a:ext cx="8280920" cy="46344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67544" y="1126485"/>
            <a:ext cx="7128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Внутренние затраты на исследования и разработки  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(в процентах к ВВП)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9592" y="5733256"/>
            <a:ext cx="7560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Не используйте трехмерные эффекты!</a:t>
            </a:r>
            <a:endParaRPr lang="ru-RU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8496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094226" y="2466380"/>
            <a:ext cx="722505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7200" b="1" dirty="0" smtClean="0">
                <a:solidFill>
                  <a:srgbClr val="CC6600"/>
                </a:solidFill>
              </a:rPr>
              <a:t>300</a:t>
            </a:r>
            <a:r>
              <a:rPr lang="ru-RU" sz="7200" b="1" dirty="0" smtClean="0"/>
              <a:t> миллионов</a:t>
            </a:r>
            <a:endParaRPr lang="ru-RU" sz="7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939543" y="3600450"/>
            <a:ext cx="753443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5400" dirty="0" smtClean="0"/>
              <a:t>пользователей</a:t>
            </a:r>
          </a:p>
          <a:p>
            <a:pPr algn="ctr"/>
            <a:r>
              <a:rPr lang="ru-RU" sz="5400" dirty="0" smtClean="0"/>
              <a:t>программы</a:t>
            </a:r>
            <a:r>
              <a:rPr lang="en-US" sz="5400" dirty="0" smtClean="0"/>
              <a:t> PowerPoint</a:t>
            </a:r>
            <a:endParaRPr lang="ru-RU" sz="5400" dirty="0"/>
          </a:p>
        </p:txBody>
      </p:sp>
      <p:sp>
        <p:nvSpPr>
          <p:cNvPr id="5" name="TextBox 4"/>
          <p:cNvSpPr txBox="1"/>
          <p:nvPr/>
        </p:nvSpPr>
        <p:spPr>
          <a:xfrm>
            <a:off x="3517975" y="1647825"/>
            <a:ext cx="237757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5400" dirty="0" smtClean="0"/>
              <a:t>в мире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906822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59632" y="3432892"/>
            <a:ext cx="68248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Схемы и графики должны быть простыми!</a:t>
            </a:r>
            <a:endParaRPr lang="ru-RU" sz="2400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2" descr="C:\Users\Alex\Desktop\Снимок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40"/>
            <a:ext cx="9144000" cy="6871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4774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46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5425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6220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6" y="0"/>
            <a:ext cx="91439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0770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Alex\Desktop\z_c9ffe8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0980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ый треугольник 5"/>
          <p:cNvSpPr/>
          <p:nvPr/>
        </p:nvSpPr>
        <p:spPr>
          <a:xfrm rot="10800000" flipH="1">
            <a:off x="1619671" y="1741166"/>
            <a:ext cx="2160241" cy="2407913"/>
          </a:xfrm>
          <a:prstGeom prst="rt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872164" y="2564904"/>
            <a:ext cx="53996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/>
              <a:t>ОФОРМЛЕНИЕ СЛАЙДОВ</a:t>
            </a:r>
            <a:endParaRPr lang="ru-RU" sz="3200" b="1" dirty="0"/>
          </a:p>
        </p:txBody>
      </p:sp>
      <p:sp>
        <p:nvSpPr>
          <p:cNvPr id="5" name="Скругленная прямоугольная выноска 4"/>
          <p:cNvSpPr/>
          <p:nvPr/>
        </p:nvSpPr>
        <p:spPr>
          <a:xfrm>
            <a:off x="4641153" y="4077072"/>
            <a:ext cx="4032448" cy="1944216"/>
          </a:xfrm>
          <a:prstGeom prst="wedgeRoundRectCallout">
            <a:avLst>
              <a:gd name="adj1" fmla="val 7058"/>
              <a:gd name="adj2" fmla="val 78491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Главное правило – </a:t>
            </a:r>
            <a:r>
              <a:rPr lang="ru-RU" sz="2800" b="1" dirty="0" smtClean="0">
                <a:solidFill>
                  <a:srgbClr val="FF0000"/>
                </a:solidFill>
              </a:rPr>
              <a:t>минимум слов и анимации!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431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«Подводные камни» презентации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718668" y="2852355"/>
            <a:ext cx="172819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0" dirty="0" smtClean="0">
                <a:solidFill>
                  <a:srgbClr val="FF0000"/>
                </a:solidFill>
              </a:rPr>
              <a:t>≠</a:t>
            </a:r>
            <a:endParaRPr lang="ru-RU" sz="8000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32668" y="2636912"/>
            <a:ext cx="2286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/>
              <a:t>Красиво 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/>
              <a:t>на экране монитора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393108" y="2636912"/>
            <a:ext cx="237626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/>
              <a:t>Красиво 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/>
              <a:t>на экране </a:t>
            </a:r>
            <a:r>
              <a:rPr lang="ru-RU" sz="3600" dirty="0" smtClean="0"/>
              <a:t>проектора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555241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Главный друг презентации!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2519025"/>
            <a:ext cx="79928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Минимум анимации!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277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6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2.59259E-6 C 2.22222E-6 0.04422 0.03073 0.08033 0.0684 0.08033 C 0.11285 0.08033 0.12882 0.04028 0.13559 0.01597 L 0.14253 -0.0162 C 0.14948 -0.04028 0.16649 -0.08009 0.21666 -0.08009 C 0.24878 -0.08009 0.28541 -0.04421 0.28541 -2.59259E-6 C 0.28541 0.04422 0.24878 0.08033 0.21666 0.08033 C 0.16649 0.08033 0.14948 0.04028 0.14253 0.01597 L 0.13559 -0.0162 C 0.12882 -0.04028 0.11285 -0.08009 0.0684 -0.08009 C 0.03073 -0.08009 2.22222E-6 -0.04421 2.22222E-6 -2.59259E-6 Z " pathEditMode="relative" rAng="0" ptsTypes="ffFffffFfff">
                                      <p:cBhvr>
                                        <p:cTn id="19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7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3" grpId="2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3419872" y="3212976"/>
            <a:ext cx="21416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smtClean="0"/>
              <a:t>ШРИФТ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13001915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88640"/>
            <a:ext cx="80178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Шрифты </a:t>
            </a:r>
            <a:r>
              <a:rPr lang="en-US" sz="3200" b="1" dirty="0" smtClean="0"/>
              <a:t>c</a:t>
            </a:r>
            <a:r>
              <a:rPr lang="ru-RU" sz="3200" b="1" dirty="0" smtClean="0"/>
              <a:t> засечками</a:t>
            </a:r>
            <a:endParaRPr lang="ru-RU" sz="3200" b="1" dirty="0"/>
          </a:p>
        </p:txBody>
      </p:sp>
      <p:grpSp>
        <p:nvGrpSpPr>
          <p:cNvPr id="16" name="Группа 15"/>
          <p:cNvGrpSpPr/>
          <p:nvPr/>
        </p:nvGrpSpPr>
        <p:grpSpPr>
          <a:xfrm>
            <a:off x="3137835" y="1383338"/>
            <a:ext cx="5650030" cy="2777826"/>
            <a:chOff x="3137835" y="1383338"/>
            <a:chExt cx="5650030" cy="2777826"/>
          </a:xfrm>
        </p:grpSpPr>
        <p:sp>
          <p:nvSpPr>
            <p:cNvPr id="9" name="TextBox 8"/>
            <p:cNvSpPr txBox="1"/>
            <p:nvPr/>
          </p:nvSpPr>
          <p:spPr>
            <a:xfrm>
              <a:off x="3137835" y="1383338"/>
              <a:ext cx="565003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4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Times New Roman</a:t>
              </a:r>
              <a:endParaRPr lang="ru-RU" sz="4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137835" y="2064365"/>
              <a:ext cx="565003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4000" dirty="0" smtClean="0">
                  <a:latin typeface="Bookman Old Style" panose="02050604050505020204" pitchFamily="18" charset="0"/>
                  <a:cs typeface="Times New Roman" panose="02020603050405020304" pitchFamily="18" charset="0"/>
                </a:rPr>
                <a:t>Bookman Old Style</a:t>
              </a:r>
              <a:endParaRPr lang="ru-RU" sz="4000" dirty="0">
                <a:latin typeface="Bookman Old Style" panose="02050604050505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137835" y="2793517"/>
              <a:ext cx="565003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4000" dirty="0" smtClean="0">
                  <a:latin typeface="Georgia" panose="02040502050405020303" pitchFamily="18" charset="0"/>
                  <a:cs typeface="Times New Roman" panose="02020603050405020304" pitchFamily="18" charset="0"/>
                </a:rPr>
                <a:t>Georgia</a:t>
              </a:r>
              <a:endParaRPr lang="ru-RU" sz="4000" dirty="0">
                <a:latin typeface="Georgia" panose="02040502050405020303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137835" y="3453278"/>
              <a:ext cx="565003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4000" dirty="0" smtClean="0">
                  <a:latin typeface="Garamond" panose="02020404030301010803" pitchFamily="18" charset="0"/>
                  <a:cs typeface="Times New Roman" panose="02020603050405020304" pitchFamily="18" charset="0"/>
                </a:rPr>
                <a:t>Garamond</a:t>
              </a:r>
              <a:endParaRPr lang="ru-RU" sz="4000" dirty="0">
                <a:latin typeface="Garamond" panose="02020404030301010803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39" t="27930" r="31427" b="38807"/>
          <a:stretch/>
        </p:blipFill>
        <p:spPr>
          <a:xfrm>
            <a:off x="770021" y="3099335"/>
            <a:ext cx="3646167" cy="3415580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3859730" y="2880897"/>
            <a:ext cx="741145" cy="74114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3263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350706" y="2466380"/>
            <a:ext cx="671209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7200" b="1" dirty="0" smtClean="0">
                <a:solidFill>
                  <a:srgbClr val="CC6600"/>
                </a:solidFill>
              </a:rPr>
              <a:t>30</a:t>
            </a:r>
            <a:r>
              <a:rPr lang="ru-RU" sz="7200" b="1" dirty="0" smtClean="0"/>
              <a:t> миллионов</a:t>
            </a:r>
            <a:endParaRPr lang="ru-RU" sz="7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240398" y="3600450"/>
            <a:ext cx="693273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5400" dirty="0" smtClean="0"/>
              <a:t>презентаций</a:t>
            </a:r>
            <a:br>
              <a:rPr lang="ru-RU" sz="5400" dirty="0" smtClean="0"/>
            </a:br>
            <a:r>
              <a:rPr lang="ru-RU" sz="5400" dirty="0" smtClean="0"/>
              <a:t>делают каждый день</a:t>
            </a:r>
            <a:endParaRPr lang="ru-RU" sz="5400" dirty="0"/>
          </a:p>
        </p:txBody>
      </p:sp>
      <p:sp>
        <p:nvSpPr>
          <p:cNvPr id="5" name="TextBox 4"/>
          <p:cNvSpPr txBox="1"/>
          <p:nvPr/>
        </p:nvSpPr>
        <p:spPr>
          <a:xfrm>
            <a:off x="3683726" y="1647825"/>
            <a:ext cx="204607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5400" dirty="0" smtClean="0"/>
              <a:t>около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2250326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88640"/>
            <a:ext cx="80178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Шрифты без засеч</a:t>
            </a:r>
            <a:r>
              <a:rPr lang="ru-RU" sz="3200" b="1" dirty="0"/>
              <a:t>е</a:t>
            </a:r>
            <a:r>
              <a:rPr lang="ru-RU" sz="3200" b="1" dirty="0" smtClean="0"/>
              <a:t>к</a:t>
            </a:r>
            <a:endParaRPr lang="ru-RU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137835" y="1383338"/>
            <a:ext cx="56500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dirty="0" smtClean="0">
                <a:latin typeface="+mj-lt"/>
                <a:cs typeface="Times New Roman" panose="02020603050405020304" pitchFamily="18" charset="0"/>
              </a:rPr>
              <a:t>Arial</a:t>
            </a:r>
            <a:endParaRPr lang="ru-RU" sz="40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37835" y="2081892"/>
            <a:ext cx="56500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Calibri</a:t>
            </a:r>
            <a:endParaRPr lang="ru-RU" sz="40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37835" y="2780446"/>
            <a:ext cx="56500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dirty="0" smtClean="0">
                <a:latin typeface="Franklin Gothic Book" panose="020B0503020102020204" pitchFamily="34" charset="0"/>
                <a:cs typeface="Times New Roman" panose="02020603050405020304" pitchFamily="18" charset="0"/>
              </a:rPr>
              <a:t>Franklin Gothic</a:t>
            </a:r>
            <a:endParaRPr lang="ru-RU" sz="4000" dirty="0">
              <a:latin typeface="Franklin Gothic Book" panose="020B05030201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29" t="25403" r="34499" b="38105"/>
          <a:stretch/>
        </p:blipFill>
        <p:spPr>
          <a:xfrm>
            <a:off x="856647" y="2671546"/>
            <a:ext cx="3099335" cy="3892884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3137835" y="3478999"/>
            <a:ext cx="56500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dirty="0" smtClean="0">
                <a:latin typeface="Helvetica_Light-Normal" pitchFamily="2" charset="0"/>
                <a:cs typeface="Times New Roman" panose="02020603050405020304" pitchFamily="18" charset="0"/>
              </a:rPr>
              <a:t>Helvetica</a:t>
            </a:r>
            <a:endParaRPr lang="ru-RU" sz="4000" dirty="0">
              <a:latin typeface="Helvetica_Light-Normal" pitchFamily="2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137835" y="4186885"/>
            <a:ext cx="56500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dirty="0" smtClean="0">
                <a:latin typeface="Hermes" pitchFamily="2" charset="0"/>
                <a:cs typeface="Times New Roman" panose="02020603050405020304" pitchFamily="18" charset="0"/>
              </a:rPr>
              <a:t>Hermes</a:t>
            </a:r>
            <a:endParaRPr lang="ru-RU" sz="4000" dirty="0">
              <a:latin typeface="Hermes" pitchFamily="2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37835" y="4876106"/>
            <a:ext cx="56500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Verdana</a:t>
            </a:r>
            <a:endParaRPr lang="ru-RU" sz="4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37835" y="5513300"/>
            <a:ext cx="56500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dirty="0" err="1" smtClean="0">
                <a:latin typeface="Trebuchet MS" panose="020B0603020202020204" pitchFamily="34" charset="0"/>
                <a:cs typeface="Times New Roman" panose="02020603050405020304" pitchFamily="18" charset="0"/>
              </a:rPr>
              <a:t>Trebushet</a:t>
            </a:r>
            <a:r>
              <a:rPr lang="en-US" sz="40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 MS</a:t>
            </a:r>
            <a:endParaRPr lang="ru-RU" sz="4000" dirty="0">
              <a:latin typeface="Trebuchet MS" panose="020B0603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2206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88640"/>
            <a:ext cx="80178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Самый неудачный шрифт</a:t>
            </a:r>
            <a:endParaRPr lang="ru-RU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953928" y="3173637"/>
            <a:ext cx="56500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Comic Sans MS</a:t>
            </a:r>
            <a:endParaRPr lang="ru-RU" sz="6000" dirty="0">
              <a:solidFill>
                <a:srgbClr val="FF00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7270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Выбор шрифта и его размер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39552" y="2462119"/>
            <a:ext cx="28085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Шрифт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Arial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18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пунктов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2884875"/>
            <a:ext cx="30983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Шрифт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Arial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- 20 пунктов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552" y="3358153"/>
            <a:ext cx="324383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 smtClean="0">
                <a:latin typeface="Arial" pitchFamily="34" charset="0"/>
                <a:cs typeface="Arial" pitchFamily="34" charset="0"/>
              </a:rPr>
              <a:t>Шрифт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Arial 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- 22 пункта</a:t>
            </a:r>
            <a:endParaRPr lang="ru-RU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552" y="3800654"/>
            <a:ext cx="35208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Шрифт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Arial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- 24 пункта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552" y="4304710"/>
            <a:ext cx="40795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Шрифт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Arial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- 28 пункта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9552" y="4891227"/>
            <a:ext cx="435164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000" dirty="0" smtClean="0">
                <a:latin typeface="Arial" pitchFamily="34" charset="0"/>
                <a:cs typeface="Arial" pitchFamily="34" charset="0"/>
              </a:rPr>
              <a:t>Шрифт 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Arial 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- 30 пункта</a:t>
            </a:r>
            <a:endParaRPr lang="ru-RU" sz="3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9552" y="5508521"/>
            <a:ext cx="46285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Шрифт 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Arial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- 32 пункта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9552" y="2060848"/>
            <a:ext cx="25188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Шрифт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Arial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6 пунктов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1001" y="1700808"/>
            <a:ext cx="22242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Шрифт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Arial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4 пунктов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20293" y="4777407"/>
            <a:ext cx="2748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dirty="0" smtClean="0">
                <a:latin typeface="Calibri" pitchFamily="34" charset="0"/>
                <a:cs typeface="Arial" pitchFamily="34" charset="0"/>
              </a:rPr>
              <a:t>Шрифт </a:t>
            </a:r>
            <a:r>
              <a:rPr lang="en-US" dirty="0">
                <a:latin typeface="Calibri" pitchFamily="34" charset="0"/>
                <a:cs typeface="Arial" pitchFamily="34" charset="0"/>
              </a:rPr>
              <a:t>Calibri</a:t>
            </a:r>
            <a:r>
              <a:rPr lang="en-US" dirty="0" smtClean="0">
                <a:latin typeface="Calibri" pitchFamily="34" charset="0"/>
                <a:cs typeface="Arial" pitchFamily="34" charset="0"/>
              </a:rPr>
              <a:t> </a:t>
            </a:r>
            <a:r>
              <a:rPr lang="ru-RU" dirty="0" smtClean="0">
                <a:latin typeface="Calibri" pitchFamily="34" charset="0"/>
                <a:cs typeface="Arial" pitchFamily="34" charset="0"/>
              </a:rPr>
              <a:t>- </a:t>
            </a:r>
            <a:r>
              <a:rPr lang="en-US" dirty="0" smtClean="0">
                <a:latin typeface="Calibri" pitchFamily="34" charset="0"/>
                <a:cs typeface="Arial" pitchFamily="34" charset="0"/>
              </a:rPr>
              <a:t>18</a:t>
            </a:r>
            <a:r>
              <a:rPr lang="ru-RU" dirty="0" smtClean="0">
                <a:latin typeface="Calibri" pitchFamily="34" charset="0"/>
                <a:cs typeface="Arial" pitchFamily="34" charset="0"/>
              </a:rPr>
              <a:t> пунктов</a:t>
            </a:r>
            <a:endParaRPr lang="ru-RU"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42077" y="4273351"/>
            <a:ext cx="30266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000" dirty="0" smtClean="0">
                <a:latin typeface="Calibri" pitchFamily="34" charset="0"/>
                <a:cs typeface="Arial" pitchFamily="34" charset="0"/>
              </a:rPr>
              <a:t>Шрифт </a:t>
            </a:r>
            <a:r>
              <a:rPr lang="en-US" sz="2000" dirty="0">
                <a:latin typeface="Calibri" pitchFamily="34" charset="0"/>
                <a:cs typeface="Arial" pitchFamily="34" charset="0"/>
              </a:rPr>
              <a:t>Calibri</a:t>
            </a:r>
            <a:r>
              <a:rPr lang="en-US" sz="2000" dirty="0" smtClean="0">
                <a:latin typeface="Calibri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Calibri" pitchFamily="34" charset="0"/>
                <a:cs typeface="Arial" pitchFamily="34" charset="0"/>
              </a:rPr>
              <a:t>- 20 пунктов</a:t>
            </a:r>
            <a:endParaRPr lang="ru-RU" sz="2000"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35930" y="3770456"/>
            <a:ext cx="32328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200" dirty="0" smtClean="0">
                <a:latin typeface="Calibri" pitchFamily="34" charset="0"/>
                <a:cs typeface="Arial" pitchFamily="34" charset="0"/>
              </a:rPr>
              <a:t>Шрифт </a:t>
            </a:r>
            <a:r>
              <a:rPr lang="en-US" sz="2400" dirty="0">
                <a:latin typeface="Calibri" pitchFamily="34" charset="0"/>
                <a:cs typeface="Arial" pitchFamily="34" charset="0"/>
              </a:rPr>
              <a:t>Calibri</a:t>
            </a:r>
            <a:r>
              <a:rPr lang="en-US" sz="2200" dirty="0" smtClean="0">
                <a:latin typeface="Calibri" pitchFamily="34" charset="0"/>
                <a:cs typeface="Arial" pitchFamily="34" charset="0"/>
              </a:rPr>
              <a:t> </a:t>
            </a:r>
            <a:r>
              <a:rPr lang="ru-RU" sz="2200" dirty="0" smtClean="0">
                <a:latin typeface="Calibri" pitchFamily="34" charset="0"/>
                <a:cs typeface="Arial" pitchFamily="34" charset="0"/>
              </a:rPr>
              <a:t>- 22 пункта</a:t>
            </a:r>
            <a:endParaRPr lang="ru-RU" sz="2200"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34336" y="3235622"/>
            <a:ext cx="34344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400" dirty="0" smtClean="0">
                <a:latin typeface="Calibri" pitchFamily="34" charset="0"/>
                <a:cs typeface="Arial" pitchFamily="34" charset="0"/>
              </a:rPr>
              <a:t>Шрифт </a:t>
            </a:r>
            <a:r>
              <a:rPr lang="en-US" sz="2400" dirty="0">
                <a:latin typeface="Calibri" pitchFamily="34" charset="0"/>
                <a:cs typeface="Arial" pitchFamily="34" charset="0"/>
              </a:rPr>
              <a:t>Calibri</a:t>
            </a:r>
            <a:r>
              <a:rPr lang="en-US" sz="2400" dirty="0" smtClean="0">
                <a:latin typeface="Calibri" pitchFamily="34" charset="0"/>
                <a:cs typeface="Arial" pitchFamily="34" charset="0"/>
              </a:rPr>
              <a:t> </a:t>
            </a:r>
            <a:r>
              <a:rPr lang="ru-RU" sz="2400" dirty="0" smtClean="0">
                <a:latin typeface="Calibri" pitchFamily="34" charset="0"/>
                <a:cs typeface="Arial" pitchFamily="34" charset="0"/>
              </a:rPr>
              <a:t>- 24 пункта</a:t>
            </a:r>
            <a:endParaRPr lang="ru-RU" sz="2400"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86815" y="2689756"/>
            <a:ext cx="39819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800" dirty="0" smtClean="0">
                <a:latin typeface="Calibri" pitchFamily="34" charset="0"/>
                <a:cs typeface="Arial" pitchFamily="34" charset="0"/>
              </a:rPr>
              <a:t>Шрифт </a:t>
            </a:r>
            <a:r>
              <a:rPr lang="en-US" sz="2800" dirty="0">
                <a:latin typeface="Calibri" pitchFamily="34" charset="0"/>
                <a:cs typeface="Arial" pitchFamily="34" charset="0"/>
              </a:rPr>
              <a:t>Calibri</a:t>
            </a:r>
            <a:r>
              <a:rPr lang="en-US" sz="2800" dirty="0" smtClean="0">
                <a:latin typeface="Calibri" pitchFamily="34" charset="0"/>
                <a:cs typeface="Arial" pitchFamily="34" charset="0"/>
              </a:rPr>
              <a:t> </a:t>
            </a:r>
            <a:r>
              <a:rPr lang="ru-RU" sz="2800" dirty="0" smtClean="0">
                <a:latin typeface="Calibri" pitchFamily="34" charset="0"/>
                <a:cs typeface="Arial" pitchFamily="34" charset="0"/>
              </a:rPr>
              <a:t>- 28 пункта</a:t>
            </a:r>
            <a:endParaRPr lang="ru-RU" sz="2800"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388427" y="2113111"/>
            <a:ext cx="418031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3000" dirty="0" smtClean="0">
                <a:latin typeface="Calibri" pitchFamily="34" charset="0"/>
                <a:cs typeface="Arial" pitchFamily="34" charset="0"/>
              </a:rPr>
              <a:t>Шрифт </a:t>
            </a:r>
            <a:r>
              <a:rPr lang="en-US" sz="2800" dirty="0">
                <a:latin typeface="Calibri" pitchFamily="34" charset="0"/>
                <a:cs typeface="Arial" pitchFamily="34" charset="0"/>
              </a:rPr>
              <a:t>Calibri</a:t>
            </a:r>
            <a:r>
              <a:rPr lang="en-US" sz="3000" dirty="0" smtClean="0">
                <a:latin typeface="Calibri" pitchFamily="34" charset="0"/>
                <a:cs typeface="Arial" pitchFamily="34" charset="0"/>
              </a:rPr>
              <a:t> </a:t>
            </a:r>
            <a:r>
              <a:rPr lang="ru-RU" sz="3000" dirty="0" smtClean="0">
                <a:latin typeface="Calibri" pitchFamily="34" charset="0"/>
                <a:cs typeface="Arial" pitchFamily="34" charset="0"/>
              </a:rPr>
              <a:t>- 30 пункта</a:t>
            </a:r>
            <a:endParaRPr lang="ru-RU" sz="3000"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947986" y="1537047"/>
            <a:ext cx="46207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3200" dirty="0" smtClean="0">
                <a:latin typeface="Calibri" pitchFamily="34" charset="0"/>
                <a:cs typeface="Arial" pitchFamily="34" charset="0"/>
              </a:rPr>
              <a:t>Шрифт </a:t>
            </a:r>
            <a:r>
              <a:rPr lang="en-US" sz="3200" dirty="0" smtClean="0">
                <a:latin typeface="Calibri" pitchFamily="34" charset="0"/>
                <a:cs typeface="Arial" pitchFamily="34" charset="0"/>
              </a:rPr>
              <a:t>Calibri </a:t>
            </a:r>
            <a:r>
              <a:rPr lang="ru-RU" sz="3200" dirty="0" smtClean="0">
                <a:latin typeface="Calibri" pitchFamily="34" charset="0"/>
                <a:cs typeface="Arial" pitchFamily="34" charset="0"/>
              </a:rPr>
              <a:t>- 32 пункта</a:t>
            </a:r>
            <a:endParaRPr lang="ru-RU" sz="3200"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111399" y="5230941"/>
            <a:ext cx="24573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600" dirty="0" smtClean="0">
                <a:latin typeface="Calibri" pitchFamily="34" charset="0"/>
                <a:cs typeface="Arial" pitchFamily="34" charset="0"/>
              </a:rPr>
              <a:t>Шрифт </a:t>
            </a:r>
            <a:r>
              <a:rPr lang="en-US" sz="1600" dirty="0">
                <a:latin typeface="Calibri" pitchFamily="34" charset="0"/>
                <a:cs typeface="Arial" pitchFamily="34" charset="0"/>
              </a:rPr>
              <a:t>Calibri</a:t>
            </a:r>
            <a:r>
              <a:rPr lang="en-US" sz="1600" dirty="0" smtClean="0">
                <a:latin typeface="Calibri" pitchFamily="34" charset="0"/>
                <a:cs typeface="Arial" pitchFamily="34" charset="0"/>
              </a:rPr>
              <a:t> </a:t>
            </a:r>
            <a:r>
              <a:rPr lang="ru-RU" sz="1600" dirty="0" smtClean="0">
                <a:latin typeface="Calibri" pitchFamily="34" charset="0"/>
                <a:cs typeface="Arial" pitchFamily="34" charset="0"/>
              </a:rPr>
              <a:t>- </a:t>
            </a:r>
            <a:r>
              <a:rPr lang="en-US" sz="1600" dirty="0" smtClean="0">
                <a:latin typeface="Calibri" pitchFamily="34" charset="0"/>
                <a:cs typeface="Arial" pitchFamily="34" charset="0"/>
              </a:rPr>
              <a:t>1</a:t>
            </a:r>
            <a:r>
              <a:rPr lang="ru-RU" sz="1600" dirty="0" smtClean="0">
                <a:latin typeface="Calibri" pitchFamily="34" charset="0"/>
                <a:cs typeface="Arial" pitchFamily="34" charset="0"/>
              </a:rPr>
              <a:t>6 пунктов</a:t>
            </a:r>
            <a:endParaRPr lang="ru-RU" sz="1600"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392886" y="5641503"/>
            <a:ext cx="21758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400" dirty="0" smtClean="0">
                <a:latin typeface="Calibri" pitchFamily="34" charset="0"/>
                <a:cs typeface="Arial" pitchFamily="34" charset="0"/>
              </a:rPr>
              <a:t>Шрифт </a:t>
            </a:r>
            <a:r>
              <a:rPr lang="en-US" sz="1400" dirty="0">
                <a:latin typeface="Calibri" pitchFamily="34" charset="0"/>
                <a:cs typeface="Arial" pitchFamily="34" charset="0"/>
              </a:rPr>
              <a:t>Calibri</a:t>
            </a:r>
            <a:r>
              <a:rPr lang="en-US" sz="1400" dirty="0" smtClean="0">
                <a:latin typeface="Calibri" pitchFamily="34" charset="0"/>
                <a:cs typeface="Arial" pitchFamily="34" charset="0"/>
              </a:rPr>
              <a:t> </a:t>
            </a:r>
            <a:r>
              <a:rPr lang="ru-RU" sz="1400" dirty="0" smtClean="0">
                <a:latin typeface="Calibri" pitchFamily="34" charset="0"/>
                <a:cs typeface="Arial" pitchFamily="34" charset="0"/>
              </a:rPr>
              <a:t>- </a:t>
            </a:r>
            <a:r>
              <a:rPr lang="en-US" sz="1400" dirty="0" smtClean="0">
                <a:latin typeface="Calibri" pitchFamily="34" charset="0"/>
                <a:cs typeface="Arial" pitchFamily="34" charset="0"/>
              </a:rPr>
              <a:t>1</a:t>
            </a:r>
            <a:r>
              <a:rPr lang="ru-RU" sz="1400" dirty="0" smtClean="0">
                <a:latin typeface="Calibri" pitchFamily="34" charset="0"/>
                <a:cs typeface="Arial" pitchFamily="34" charset="0"/>
              </a:rPr>
              <a:t>4 пунктов</a:t>
            </a:r>
            <a:endParaRPr lang="ru-RU" sz="1400" dirty="0">
              <a:latin typeface="Calibri" pitchFamily="34" charset="0"/>
              <a:cs typeface="Arial" pitchFamily="34" charset="0"/>
            </a:endParaRPr>
          </a:p>
        </p:txBody>
      </p:sp>
      <p:grpSp>
        <p:nvGrpSpPr>
          <p:cNvPr id="23" name="Группа 22"/>
          <p:cNvGrpSpPr/>
          <p:nvPr/>
        </p:nvGrpSpPr>
        <p:grpSpPr>
          <a:xfrm>
            <a:off x="467544" y="1628800"/>
            <a:ext cx="8222862" cy="4464496"/>
            <a:chOff x="467544" y="1628800"/>
            <a:chExt cx="8222862" cy="4464496"/>
          </a:xfrm>
        </p:grpSpPr>
        <p:sp>
          <p:nvSpPr>
            <p:cNvPr id="21" name="Прямоугольник 20"/>
            <p:cNvSpPr/>
            <p:nvPr/>
          </p:nvSpPr>
          <p:spPr>
            <a:xfrm>
              <a:off x="467544" y="3284985"/>
              <a:ext cx="4666791" cy="280831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4060388" y="1628800"/>
              <a:ext cx="4630018" cy="2633519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407549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C:\Users\Alex\Desktop\IMG_2105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572"/>
            <a:ext cx="9108572" cy="6831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3320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«Подводные камни» презентации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364863"/>
            <a:ext cx="7992888" cy="156966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/>
                <a:solidFill>
                  <a:schemeClr val="accent3"/>
                </a:solidFill>
              </a:rPr>
              <a:t>Не украшайте текст эффектами!</a:t>
            </a:r>
            <a:endParaRPr lang="ru-RU" sz="4800" b="1" dirty="0">
              <a:ln/>
              <a:solidFill>
                <a:schemeClr val="accent3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2939460"/>
            <a:ext cx="79928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Не украшайте текст эффектами!</a:t>
            </a:r>
            <a:endParaRPr lang="ru-RU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4451628"/>
            <a:ext cx="7992888" cy="156966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Не украшайте текст эффектами!</a:t>
            </a:r>
            <a:endParaRPr lang="ru-RU" sz="4800" b="1" dirty="0">
              <a:ln/>
              <a:solidFill>
                <a:schemeClr val="accent5">
                  <a:tint val="50000"/>
                  <a:satMod val="1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145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Интервалы и расстояния между буквами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187624" y="1423418"/>
            <a:ext cx="31683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Очень важный </a:t>
            </a:r>
            <a:r>
              <a:rPr lang="ru-RU" dirty="0" smtClean="0"/>
              <a:t>текст, который необходимо поместить на слайде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187624" y="5034288"/>
            <a:ext cx="3168352" cy="10590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dirty="0"/>
              <a:t>Очень важный </a:t>
            </a:r>
            <a:r>
              <a:rPr lang="ru-RU" dirty="0" smtClean="0"/>
              <a:t>текст, который необходимо поместить на слайде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187624" y="2699970"/>
            <a:ext cx="3168352" cy="6781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ru-RU" dirty="0"/>
              <a:t>Очень важный </a:t>
            </a:r>
            <a:r>
              <a:rPr lang="ru-RU" dirty="0" smtClean="0"/>
              <a:t>текст, который необходимо поместить на слайде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580112" y="1577904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pc="-200" dirty="0"/>
              <a:t>Очень важный </a:t>
            </a:r>
            <a:r>
              <a:rPr lang="ru-RU" spc="-200" dirty="0" smtClean="0"/>
              <a:t>текст, который необходимо поместить на слайде</a:t>
            </a:r>
            <a:endParaRPr lang="ru-RU" spc="-200" dirty="0"/>
          </a:p>
        </p:txBody>
      </p:sp>
      <p:sp>
        <p:nvSpPr>
          <p:cNvPr id="8" name="TextBox 7"/>
          <p:cNvSpPr txBox="1"/>
          <p:nvPr/>
        </p:nvSpPr>
        <p:spPr>
          <a:xfrm>
            <a:off x="1187624" y="3738144"/>
            <a:ext cx="31683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ОЧЕНЬ ВАЖНЫЙ ТЕКСТ, КОТОРЫЙ НЕОБХОДИМО ПОМЕСТИТЬ НА СЛАЙДЕ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580112" y="2514008"/>
            <a:ext cx="31683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 smtClean="0"/>
              <a:t>Очень важный текст, который необходимо поместить на слайде</a:t>
            </a:r>
            <a:endParaRPr lang="ru-RU" u="sng" dirty="0"/>
          </a:p>
        </p:txBody>
      </p:sp>
      <p:sp>
        <p:nvSpPr>
          <p:cNvPr id="10" name="TextBox 9"/>
          <p:cNvSpPr txBox="1"/>
          <p:nvPr/>
        </p:nvSpPr>
        <p:spPr>
          <a:xfrm>
            <a:off x="5580112" y="3738144"/>
            <a:ext cx="31683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Очень важный </a:t>
            </a:r>
            <a:r>
              <a:rPr lang="ru-RU" b="1" dirty="0" smtClean="0"/>
              <a:t>текст, который необходимо поместить на слайде</a:t>
            </a:r>
            <a:endParaRPr lang="ru-RU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580112" y="5034288"/>
            <a:ext cx="3168352" cy="105900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dirty="0"/>
              <a:t>Очень важный </a:t>
            </a:r>
            <a:r>
              <a:rPr lang="ru-RU" dirty="0" smtClean="0"/>
              <a:t>текст, который необходимо поместить на слайде</a:t>
            </a:r>
            <a:endParaRPr lang="ru-RU" dirty="0"/>
          </a:p>
        </p:txBody>
      </p:sp>
      <p:sp>
        <p:nvSpPr>
          <p:cNvPr id="3" name="Знак запрета 2"/>
          <p:cNvSpPr/>
          <p:nvPr/>
        </p:nvSpPr>
        <p:spPr>
          <a:xfrm>
            <a:off x="467544" y="2658024"/>
            <a:ext cx="720080" cy="720080"/>
          </a:xfrm>
          <a:prstGeom prst="noSmoking">
            <a:avLst>
              <a:gd name="adj" fmla="val 6492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Знак запрета 11"/>
          <p:cNvSpPr/>
          <p:nvPr/>
        </p:nvSpPr>
        <p:spPr>
          <a:xfrm>
            <a:off x="467544" y="3808020"/>
            <a:ext cx="720080" cy="720080"/>
          </a:xfrm>
          <a:prstGeom prst="noSmoking">
            <a:avLst>
              <a:gd name="adj" fmla="val 6492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Знак запрета 12"/>
          <p:cNvSpPr/>
          <p:nvPr/>
        </p:nvSpPr>
        <p:spPr>
          <a:xfrm>
            <a:off x="4608004" y="1567348"/>
            <a:ext cx="720080" cy="720080"/>
          </a:xfrm>
          <a:prstGeom prst="noSmoking">
            <a:avLst>
              <a:gd name="adj" fmla="val 6492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Знак запрета 13"/>
          <p:cNvSpPr/>
          <p:nvPr/>
        </p:nvSpPr>
        <p:spPr>
          <a:xfrm>
            <a:off x="4608004" y="2699970"/>
            <a:ext cx="720080" cy="720080"/>
          </a:xfrm>
          <a:prstGeom prst="noSmoking">
            <a:avLst>
              <a:gd name="adj" fmla="val 6492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Половина рамки 15"/>
          <p:cNvSpPr/>
          <p:nvPr/>
        </p:nvSpPr>
        <p:spPr>
          <a:xfrm rot="13445620">
            <a:off x="4800925" y="3835545"/>
            <a:ext cx="408899" cy="456237"/>
          </a:xfrm>
          <a:prstGeom prst="halfFrame">
            <a:avLst>
              <a:gd name="adj1" fmla="val 19653"/>
              <a:gd name="adj2" fmla="val 16318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Половина рамки 16"/>
          <p:cNvSpPr/>
          <p:nvPr/>
        </p:nvSpPr>
        <p:spPr>
          <a:xfrm rot="13445620">
            <a:off x="623135" y="5277395"/>
            <a:ext cx="408899" cy="456237"/>
          </a:xfrm>
          <a:prstGeom prst="halfFrame">
            <a:avLst>
              <a:gd name="adj1" fmla="val 19653"/>
              <a:gd name="adj2" fmla="val 16318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Половина рамки 17"/>
          <p:cNvSpPr/>
          <p:nvPr/>
        </p:nvSpPr>
        <p:spPr>
          <a:xfrm rot="13445620">
            <a:off x="568661" y="1586008"/>
            <a:ext cx="408899" cy="456237"/>
          </a:xfrm>
          <a:prstGeom prst="halfFrame">
            <a:avLst>
              <a:gd name="adj1" fmla="val 19653"/>
              <a:gd name="adj2" fmla="val 16318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8555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Алекс\Desktop\4d059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00" b="1"/>
          <a:stretch/>
        </p:blipFill>
        <p:spPr bwMode="auto">
          <a:xfrm>
            <a:off x="0" y="1438510"/>
            <a:ext cx="9146801" cy="5419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l"/>
            <a:r>
              <a:rPr lang="ru-RU" sz="2000" b="1" dirty="0"/>
              <a:t>Обоснование параметров  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демонтажного </a:t>
            </a:r>
            <a:r>
              <a:rPr lang="ru-RU" sz="2000" b="1" dirty="0"/>
              <a:t>штрека </a:t>
            </a:r>
            <a:r>
              <a:rPr lang="ru-RU" sz="2000" b="1" dirty="0" smtClean="0"/>
              <a:t>161-й </a:t>
            </a:r>
            <a:r>
              <a:rPr lang="ru-RU" sz="2000" b="1" dirty="0"/>
              <a:t>лавы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789851" y="5961474"/>
            <a:ext cx="4896544" cy="70788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n w="12700">
                  <a:noFill/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отсутствие нормативной базы </a:t>
            </a:r>
          </a:p>
          <a:p>
            <a:pPr algn="ctr"/>
            <a:r>
              <a:rPr lang="ru-RU" sz="2000" b="1" dirty="0" smtClean="0">
                <a:ln w="12700">
                  <a:noFill/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для определения параметров крепи</a:t>
            </a:r>
            <a:endParaRPr lang="ru-RU" sz="2000" b="1" dirty="0">
              <a:ln w="12700">
                <a:noFill/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79912" y="5508521"/>
            <a:ext cx="49293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dirty="0" smtClean="0">
                <a:ln w="900" cmpd="sng">
                  <a:solidFill>
                    <a:schemeClr val="bg1"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АКТУАЛЬНОСТЬ ТЕМЫ</a:t>
            </a:r>
            <a:endParaRPr lang="ru-RU" sz="3200" b="1" dirty="0">
              <a:ln w="900" cmpd="sng">
                <a:solidFill>
                  <a:schemeClr val="bg1">
                    <a:alpha val="55000"/>
                  </a:schemeClr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9" name="Скругленная прямоугольная выноска 8"/>
          <p:cNvSpPr/>
          <p:nvPr/>
        </p:nvSpPr>
        <p:spPr>
          <a:xfrm>
            <a:off x="467544" y="2744924"/>
            <a:ext cx="1728192" cy="792088"/>
          </a:xfrm>
          <a:prstGeom prst="wedgeRoundRectCallout">
            <a:avLst>
              <a:gd name="adj1" fmla="val -27312"/>
              <a:gd name="adj2" fmla="val 91950"/>
              <a:gd name="adj3" fmla="val 16667"/>
            </a:avLst>
          </a:prstGeom>
          <a:solidFill>
            <a:srgbClr val="4F81BD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161-й бортовой штрек</a:t>
            </a:r>
            <a:endParaRPr lang="ru-RU" sz="1600" dirty="0"/>
          </a:p>
        </p:txBody>
      </p:sp>
      <p:sp>
        <p:nvSpPr>
          <p:cNvPr id="10" name="Скругленная прямоугольная выноска 9"/>
          <p:cNvSpPr/>
          <p:nvPr/>
        </p:nvSpPr>
        <p:spPr>
          <a:xfrm>
            <a:off x="7092280" y="3201617"/>
            <a:ext cx="1728192" cy="792088"/>
          </a:xfrm>
          <a:prstGeom prst="wedgeRoundRectCallout">
            <a:avLst>
              <a:gd name="adj1" fmla="val 43956"/>
              <a:gd name="adj2" fmla="val 101374"/>
              <a:gd name="adj3" fmla="val 16667"/>
            </a:avLst>
          </a:prstGeom>
          <a:solidFill>
            <a:srgbClr val="4F81BD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161-й сборный штрек</a:t>
            </a:r>
            <a:endParaRPr lang="ru-RU" sz="1600" dirty="0"/>
          </a:p>
        </p:txBody>
      </p:sp>
      <p:sp>
        <p:nvSpPr>
          <p:cNvPr id="11" name="Скругленная прямоугольная выноска 10"/>
          <p:cNvSpPr/>
          <p:nvPr/>
        </p:nvSpPr>
        <p:spPr>
          <a:xfrm>
            <a:off x="899592" y="5667504"/>
            <a:ext cx="2304256" cy="792088"/>
          </a:xfrm>
          <a:prstGeom prst="wedgeRoundRectCallout">
            <a:avLst>
              <a:gd name="adj1" fmla="val 38557"/>
              <a:gd name="adj2" fmla="val -118908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Демонтажный штрек 161-й лавы</a:t>
            </a:r>
            <a:endParaRPr lang="ru-RU" sz="1600" dirty="0"/>
          </a:p>
        </p:txBody>
      </p:sp>
      <p:sp>
        <p:nvSpPr>
          <p:cNvPr id="12" name="Скругленная прямоугольная выноска 11"/>
          <p:cNvSpPr/>
          <p:nvPr/>
        </p:nvSpPr>
        <p:spPr>
          <a:xfrm>
            <a:off x="2195736" y="1700807"/>
            <a:ext cx="1224136" cy="508101"/>
          </a:xfrm>
          <a:prstGeom prst="wedgeRoundRectCallout">
            <a:avLst>
              <a:gd name="adj1" fmla="val 40891"/>
              <a:gd name="adj2" fmla="val 104701"/>
              <a:gd name="adj3" fmla="val 16667"/>
            </a:avLst>
          </a:prstGeom>
          <a:solidFill>
            <a:srgbClr val="4F81BD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161-я лава</a:t>
            </a:r>
            <a:endParaRPr lang="ru-RU" sz="1600" dirty="0"/>
          </a:p>
        </p:txBody>
      </p:sp>
      <p:sp>
        <p:nvSpPr>
          <p:cNvPr id="13" name="Стрелка вниз 12"/>
          <p:cNvSpPr/>
          <p:nvPr/>
        </p:nvSpPr>
        <p:spPr>
          <a:xfrm>
            <a:off x="4357375" y="2720279"/>
            <a:ext cx="358641" cy="708721"/>
          </a:xfrm>
          <a:prstGeom prst="downArrow">
            <a:avLst>
              <a:gd name="adj1" fmla="val 45681"/>
              <a:gd name="adj2" fmla="val 5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ая прямоугольная выноска 13"/>
          <p:cNvSpPr/>
          <p:nvPr/>
        </p:nvSpPr>
        <p:spPr>
          <a:xfrm>
            <a:off x="5626053" y="1921819"/>
            <a:ext cx="2258313" cy="508101"/>
          </a:xfrm>
          <a:prstGeom prst="wedgeRoundRectCallout">
            <a:avLst>
              <a:gd name="adj1" fmla="val -50576"/>
              <a:gd name="adj2" fmla="val -123009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Обрушенные породы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4160317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Главный Враг успешной презентации!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387392" y="3140968"/>
            <a:ext cx="40568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err="1" smtClean="0"/>
              <a:t>Многа</a:t>
            </a:r>
            <a:r>
              <a:rPr lang="ru-RU" sz="4800" dirty="0" smtClean="0"/>
              <a:t> </a:t>
            </a:r>
            <a:r>
              <a:rPr lang="ru-RU" sz="4800" dirty="0" err="1" smtClean="0"/>
              <a:t>букаф</a:t>
            </a:r>
            <a:r>
              <a:rPr lang="ru-RU" sz="4800" dirty="0" smtClean="0"/>
              <a:t>!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3772204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C:\Users\Alex\Desktop\IMG_2169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6" y="-7144"/>
            <a:ext cx="9153527" cy="6865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0603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 используйте стандартные клипарты!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412776"/>
            <a:ext cx="5315669" cy="30004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4167139"/>
            <a:ext cx="1512168" cy="189021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3807099"/>
            <a:ext cx="887326" cy="1518692"/>
          </a:xfrm>
          <a:prstGeom prst="rect">
            <a:avLst/>
          </a:prstGeom>
        </p:spPr>
      </p:pic>
      <p:sp>
        <p:nvSpPr>
          <p:cNvPr id="6" name="Умножение 5"/>
          <p:cNvSpPr/>
          <p:nvPr/>
        </p:nvSpPr>
        <p:spPr>
          <a:xfrm>
            <a:off x="875382" y="318567"/>
            <a:ext cx="7668344" cy="6525344"/>
          </a:xfrm>
          <a:prstGeom prst="mathMultiply">
            <a:avLst>
              <a:gd name="adj1" fmla="val 2532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86083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3691088" y="2466380"/>
            <a:ext cx="203132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7200" b="1" dirty="0" smtClean="0">
                <a:solidFill>
                  <a:srgbClr val="CC6600"/>
                </a:solidFill>
              </a:rPr>
              <a:t>50%</a:t>
            </a:r>
            <a:endParaRPr lang="ru-RU" sz="7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774793" y="3600450"/>
            <a:ext cx="386394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5400" b="1" dirty="0" smtClean="0"/>
              <a:t>УЖАСНЫЕ</a:t>
            </a:r>
            <a:endParaRPr lang="ru-RU" sz="5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608547" y="1647825"/>
            <a:ext cx="219643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5400" dirty="0" smtClean="0"/>
              <a:t>из них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2136220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ый треугольник 4"/>
          <p:cNvSpPr/>
          <p:nvPr/>
        </p:nvSpPr>
        <p:spPr>
          <a:xfrm rot="10800000" flipH="1">
            <a:off x="2699791" y="2348880"/>
            <a:ext cx="2160241" cy="2407913"/>
          </a:xfrm>
          <a:prstGeom prst="rt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059832" y="3268755"/>
            <a:ext cx="30828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Текст доклада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39382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Подготовка доклада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932040" y="2708334"/>
            <a:ext cx="4176464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AutoNum type="arabicPeriod"/>
            </a:pPr>
            <a:r>
              <a:rPr lang="ru-RU" dirty="0" smtClean="0"/>
              <a:t>Шрифт: </a:t>
            </a:r>
            <a:br>
              <a:rPr lang="ru-RU" dirty="0" smtClean="0"/>
            </a:br>
            <a:r>
              <a:rPr lang="ru-RU" dirty="0" err="1" smtClean="0"/>
              <a:t>Times</a:t>
            </a:r>
            <a:r>
              <a:rPr lang="ru-RU" dirty="0" smtClean="0"/>
              <a:t> </a:t>
            </a:r>
            <a:r>
              <a:rPr lang="ru-RU" dirty="0" err="1"/>
              <a:t>New</a:t>
            </a:r>
            <a:r>
              <a:rPr lang="ru-RU" dirty="0"/>
              <a:t> </a:t>
            </a:r>
            <a:r>
              <a:rPr lang="ru-RU" dirty="0" err="1"/>
              <a:t>Roman</a:t>
            </a:r>
            <a:r>
              <a:rPr lang="ru-RU" dirty="0"/>
              <a:t>, </a:t>
            </a:r>
            <a:r>
              <a:rPr lang="ru-RU" dirty="0" err="1" smtClean="0"/>
              <a:t>Arial</a:t>
            </a:r>
            <a:r>
              <a:rPr lang="ru-RU" dirty="0" smtClean="0"/>
              <a:t>, </a:t>
            </a:r>
            <a:r>
              <a:rPr lang="ru-RU" dirty="0" err="1" smtClean="0"/>
              <a:t>Calibri</a:t>
            </a:r>
            <a:endParaRPr lang="ru-RU" dirty="0" smtClean="0"/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ru-RU" dirty="0" smtClean="0"/>
              <a:t>Межстрочный интервал: 1,5-2</a:t>
            </a:r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ru-RU" dirty="0" smtClean="0"/>
              <a:t>Левое поле: 2,5-3 см</a:t>
            </a:r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ru-RU" dirty="0" smtClean="0"/>
              <a:t>Абзац </a:t>
            </a:r>
            <a:r>
              <a:rPr lang="ru-RU" dirty="0"/>
              <a:t>должен помещаться на одной странице без </a:t>
            </a:r>
            <a:r>
              <a:rPr lang="ru-RU" dirty="0" smtClean="0"/>
              <a:t>разрыва</a:t>
            </a:r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ru-RU" dirty="0" smtClean="0"/>
              <a:t>Начало каждого абзаца выделять маркером</a:t>
            </a:r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ru-RU" dirty="0" smtClean="0"/>
              <a:t>Листы </a:t>
            </a:r>
            <a:r>
              <a:rPr lang="ru-RU" dirty="0"/>
              <a:t>текста НЕ скрепляйте </a:t>
            </a:r>
            <a:r>
              <a:rPr lang="ru-RU" dirty="0" err="1" smtClean="0"/>
              <a:t>степлером</a:t>
            </a:r>
            <a:r>
              <a:rPr lang="ru-RU" dirty="0" smtClean="0"/>
              <a:t>,</a:t>
            </a:r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ru-RU" dirty="0" smtClean="0"/>
              <a:t>Номер на каждом листе доклада</a:t>
            </a:r>
          </a:p>
        </p:txBody>
      </p:sp>
      <p:pic>
        <p:nvPicPr>
          <p:cNvPr id="3074" name="Picture 2" descr="C:\Users\Alex\Desktop\Снимок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8" r="5152"/>
          <a:stretch/>
        </p:blipFill>
        <p:spPr bwMode="auto">
          <a:xfrm>
            <a:off x="323527" y="980728"/>
            <a:ext cx="4632291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733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Используйте планшет</a:t>
            </a:r>
            <a:endParaRPr lang="ru-RU" dirty="0"/>
          </a:p>
        </p:txBody>
      </p:sp>
      <p:pic>
        <p:nvPicPr>
          <p:cNvPr id="4098" name="Picture 2" descr="C:\Users\Alex\Desktop\bd0102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457" b="96100" l="4286" r="9371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459429"/>
            <a:ext cx="4445000" cy="455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9143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Подготовка </a:t>
            </a:r>
            <a:r>
              <a:rPr lang="ru-RU" dirty="0"/>
              <a:t>к </a:t>
            </a:r>
            <a:r>
              <a:rPr lang="ru-RU" dirty="0" smtClean="0"/>
              <a:t>вопросам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309775" y="3244334"/>
            <a:ext cx="46588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dirty="0" smtClean="0"/>
              <a:t>Сделайте </a:t>
            </a:r>
            <a:r>
              <a:rPr lang="ru-RU" sz="3600" dirty="0" smtClean="0"/>
              <a:t>шпаргалку</a:t>
            </a:r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1018329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ый треугольник 4"/>
          <p:cNvSpPr/>
          <p:nvPr/>
        </p:nvSpPr>
        <p:spPr>
          <a:xfrm rot="10800000" flipH="1">
            <a:off x="1835695" y="1556792"/>
            <a:ext cx="2160241" cy="2407913"/>
          </a:xfrm>
          <a:prstGeom prst="rt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035833" y="2332651"/>
            <a:ext cx="51284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/>
              <a:t>Техническая подготовка</a:t>
            </a:r>
            <a:endParaRPr lang="ru-RU" sz="3200" b="1" dirty="0"/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>
            <a:off x="4641153" y="4077072"/>
            <a:ext cx="4032448" cy="1944216"/>
          </a:xfrm>
          <a:prstGeom prst="wedgeRoundRectCallout">
            <a:avLst>
              <a:gd name="adj1" fmla="val 7058"/>
              <a:gd name="adj2" fmla="val 78491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Главное правило – </a:t>
            </a:r>
            <a:r>
              <a:rPr lang="ru-RU" sz="2800" b="1" dirty="0" smtClean="0">
                <a:solidFill>
                  <a:srgbClr val="FF0000"/>
                </a:solidFill>
              </a:rPr>
              <a:t>будьте параноиком!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101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Формат файлов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4619779" y="3886864"/>
            <a:ext cx="14622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***</a:t>
            </a:r>
            <a:r>
              <a:rPr lang="en-US" sz="2800" b="1" dirty="0" smtClean="0"/>
              <a:t>.</a:t>
            </a:r>
            <a:r>
              <a:rPr lang="en-US" sz="2800" b="1" dirty="0" err="1" smtClean="0"/>
              <a:t>ppt</a:t>
            </a:r>
            <a:r>
              <a:rPr lang="en-US" sz="2800" b="1" dirty="0" err="1" smtClean="0">
                <a:solidFill>
                  <a:srgbClr val="FF0000"/>
                </a:solidFill>
              </a:rPr>
              <a:t>x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33145" y="2300392"/>
            <a:ext cx="1261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***</a:t>
            </a:r>
            <a:r>
              <a:rPr lang="en-US" sz="2800" b="1" dirty="0" smtClean="0"/>
              <a:t>.</a:t>
            </a:r>
            <a:r>
              <a:rPr lang="en-US" sz="2800" b="1" dirty="0" err="1" smtClean="0"/>
              <a:t>ppt</a:t>
            </a:r>
            <a:endParaRPr lang="ru-RU" sz="28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6341958" y="3886864"/>
            <a:ext cx="15424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***</a:t>
            </a:r>
            <a:r>
              <a:rPr lang="en-US" sz="2800" b="1" dirty="0" smtClean="0"/>
              <a:t>.</a:t>
            </a:r>
            <a:r>
              <a:rPr lang="en-US" sz="2800" b="1" dirty="0" err="1" smtClean="0"/>
              <a:t>pp</a:t>
            </a:r>
            <a:r>
              <a:rPr lang="en-US" sz="2800" b="1" dirty="0" err="1"/>
              <a:t>s</a:t>
            </a:r>
            <a:r>
              <a:rPr lang="en-US" sz="2800" b="1" dirty="0" err="1" smtClean="0">
                <a:solidFill>
                  <a:srgbClr val="FF0000"/>
                </a:solidFill>
              </a:rPr>
              <a:t>x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64322" y="2302688"/>
            <a:ext cx="13420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***</a:t>
            </a:r>
            <a:r>
              <a:rPr lang="en-US" sz="2800" b="1" dirty="0" smtClean="0"/>
              <a:t>.</a:t>
            </a:r>
            <a:r>
              <a:rPr lang="en-US" sz="2800" b="1" dirty="0" err="1" smtClean="0"/>
              <a:t>pps</a:t>
            </a:r>
            <a:endParaRPr lang="ru-RU" sz="28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827584" y="1700808"/>
            <a:ext cx="38234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Microsoft Office 2003</a:t>
            </a:r>
            <a:endParaRPr lang="ru-RU" sz="28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827584" y="3212976"/>
            <a:ext cx="56252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Microsoft Office 2007,2010,2013</a:t>
            </a:r>
            <a:endParaRPr lang="ru-RU" sz="2800" b="1" dirty="0"/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971600" y="2307044"/>
            <a:ext cx="7200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971600" y="3814856"/>
            <a:ext cx="7200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5122" name="Picture 2" descr="C:\Users\Alex\Desktop\pp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2039" y="386964"/>
            <a:ext cx="1512168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Alex\Desktop\pptx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911" y="170940"/>
            <a:ext cx="1512168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4619779" y="5426060"/>
            <a:ext cx="1261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***</a:t>
            </a:r>
            <a:r>
              <a:rPr lang="en-US" sz="2800" b="1" dirty="0" smtClean="0"/>
              <a:t>.</a:t>
            </a:r>
            <a:r>
              <a:rPr lang="en-US" sz="2800" b="1" dirty="0" smtClean="0"/>
              <a:t>pdf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27584" y="4752172"/>
            <a:ext cx="21210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Adobe PDF</a:t>
            </a:r>
            <a:endParaRPr lang="ru-RU" sz="2800" b="1" dirty="0"/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971600" y="5354052"/>
            <a:ext cx="7200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3657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Сделайте дубликаты</a:t>
            </a:r>
            <a:endParaRPr lang="ru-RU" dirty="0"/>
          </a:p>
        </p:txBody>
      </p:sp>
      <p:grpSp>
        <p:nvGrpSpPr>
          <p:cNvPr id="13" name="Группа 12"/>
          <p:cNvGrpSpPr/>
          <p:nvPr/>
        </p:nvGrpSpPr>
        <p:grpSpPr>
          <a:xfrm>
            <a:off x="971600" y="2348880"/>
            <a:ext cx="6840760" cy="2252892"/>
            <a:chOff x="971600" y="2348880"/>
            <a:chExt cx="6840760" cy="2252892"/>
          </a:xfrm>
        </p:grpSpPr>
        <p:grpSp>
          <p:nvGrpSpPr>
            <p:cNvPr id="12" name="Группа 11"/>
            <p:cNvGrpSpPr/>
            <p:nvPr/>
          </p:nvGrpSpPr>
          <p:grpSpPr>
            <a:xfrm>
              <a:off x="2627784" y="2348880"/>
              <a:ext cx="5184576" cy="2252892"/>
              <a:chOff x="2627784" y="3912412"/>
              <a:chExt cx="5184576" cy="2252892"/>
            </a:xfrm>
          </p:grpSpPr>
          <p:sp>
            <p:nvSpPr>
              <p:cNvPr id="4" name="TextBox 3"/>
              <p:cNvSpPr txBox="1"/>
              <p:nvPr/>
            </p:nvSpPr>
            <p:spPr>
              <a:xfrm>
                <a:off x="3662082" y="4706241"/>
                <a:ext cx="113806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b="1" dirty="0" smtClean="0"/>
                  <a:t>Текст </a:t>
                </a:r>
              </a:p>
              <a:p>
                <a:pPr algn="ctr"/>
                <a:r>
                  <a:rPr lang="ru-RU" b="1" dirty="0" smtClean="0"/>
                  <a:t>доклада</a:t>
                </a:r>
                <a:endParaRPr lang="ru-RU" b="1" dirty="0"/>
              </a:p>
            </p:txBody>
          </p:sp>
          <p:sp>
            <p:nvSpPr>
              <p:cNvPr id="5" name="Плюс 4"/>
              <p:cNvSpPr/>
              <p:nvPr/>
            </p:nvSpPr>
            <p:spPr>
              <a:xfrm>
                <a:off x="2627784" y="4704500"/>
                <a:ext cx="648072" cy="648072"/>
              </a:xfrm>
              <a:prstGeom prst="mathPlu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" name="Стрелка вправо 5"/>
              <p:cNvSpPr/>
              <p:nvPr/>
            </p:nvSpPr>
            <p:spPr>
              <a:xfrm rot="19803567">
                <a:off x="5311873" y="4307022"/>
                <a:ext cx="648072" cy="252607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" name="Стрелка вправо 6"/>
              <p:cNvSpPr/>
              <p:nvPr/>
            </p:nvSpPr>
            <p:spPr>
              <a:xfrm rot="1682206">
                <a:off x="5310326" y="5590543"/>
                <a:ext cx="648072" cy="252607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" name="Стрелка вправо 7"/>
              <p:cNvSpPr/>
              <p:nvPr/>
            </p:nvSpPr>
            <p:spPr>
              <a:xfrm>
                <a:off x="5340795" y="4947997"/>
                <a:ext cx="648072" cy="252607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6228184" y="3912412"/>
                <a:ext cx="144706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b="1" dirty="0" smtClean="0"/>
                  <a:t>На </a:t>
                </a:r>
                <a:r>
                  <a:rPr lang="ru-RU" b="1" dirty="0" err="1" smtClean="0"/>
                  <a:t>флешку</a:t>
                </a:r>
                <a:endParaRPr lang="ru-RU" b="1" dirty="0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6351230" y="4911232"/>
                <a:ext cx="120097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b="1" dirty="0" smtClean="0"/>
                  <a:t>На почту</a:t>
                </a:r>
                <a:endParaRPr lang="ru-RU" b="1" dirty="0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6196981" y="5795972"/>
                <a:ext cx="161537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b="1" dirty="0" smtClean="0"/>
                  <a:t>Распечатать</a:t>
                </a:r>
                <a:endParaRPr lang="ru-RU" b="1" dirty="0"/>
              </a:p>
            </p:txBody>
          </p:sp>
        </p:grpSp>
        <p:pic>
          <p:nvPicPr>
            <p:cNvPr id="6147" name="Picture 3" descr="C:\Users\Alex\Desktop\pplogo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0" y="2780928"/>
              <a:ext cx="1482429" cy="14238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60907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ПРОЕКТОР и КОМПЬЮТЕР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59632" y="3837362"/>
            <a:ext cx="6828280" cy="25439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200000"/>
              </a:lnSpc>
              <a:buAutoNum type="arabicPeriod"/>
            </a:pPr>
            <a:r>
              <a:rPr lang="ru-RU" sz="2800" dirty="0" smtClean="0"/>
              <a:t>Делайте свою презентацию «легкой»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ru-RU" sz="2800" dirty="0" smtClean="0"/>
              <a:t>Проверьте совместимость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ru-RU" sz="2800" dirty="0" smtClean="0"/>
              <a:t>Сделайте тестовый запуск ЗАРАНЕЕ!</a:t>
            </a:r>
          </a:p>
        </p:txBody>
      </p:sp>
      <p:pic>
        <p:nvPicPr>
          <p:cNvPr id="8194" name="Picture 2" descr="C:\Users\Alex\Desktop\connect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24744"/>
            <a:ext cx="4672889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39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899592" y="1844824"/>
            <a:ext cx="45346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/>
              <a:t>Видео в презентации</a:t>
            </a:r>
          </a:p>
        </p:txBody>
      </p:sp>
      <p:grpSp>
        <p:nvGrpSpPr>
          <p:cNvPr id="6" name="Группа 5"/>
          <p:cNvGrpSpPr/>
          <p:nvPr/>
        </p:nvGrpSpPr>
        <p:grpSpPr>
          <a:xfrm>
            <a:off x="2339752" y="1165825"/>
            <a:ext cx="5744445" cy="4508927"/>
            <a:chOff x="2339752" y="1165825"/>
            <a:chExt cx="5744445" cy="4508927"/>
          </a:xfrm>
        </p:grpSpPr>
        <p:sp>
          <p:nvSpPr>
            <p:cNvPr id="4" name="TextBox 3"/>
            <p:cNvSpPr txBox="1"/>
            <p:nvPr/>
          </p:nvSpPr>
          <p:spPr>
            <a:xfrm>
              <a:off x="2339752" y="3933055"/>
              <a:ext cx="363593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3200" b="1" dirty="0" smtClean="0">
                  <a:solidFill>
                    <a:srgbClr val="FF0000"/>
                  </a:solidFill>
                </a:rPr>
                <a:t>А оно Вам надо?</a:t>
              </a: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5652120" y="1165825"/>
              <a:ext cx="2432077" cy="450892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28700" b="1" dirty="0">
                  <a:solidFill>
                    <a:srgbClr val="FF0000"/>
                  </a:solidFill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69973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lex\Desktop\16448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340768"/>
            <a:ext cx="4762500" cy="33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Презентер</a:t>
            </a:r>
            <a:r>
              <a:rPr lang="ru-RU" dirty="0" smtClean="0"/>
              <a:t> – Ваш помощник</a:t>
            </a:r>
            <a:endParaRPr lang="ru-RU" dirty="0"/>
          </a:p>
        </p:txBody>
      </p:sp>
      <p:sp>
        <p:nvSpPr>
          <p:cNvPr id="4" name="Скругленная прямоугольная выноска 3"/>
          <p:cNvSpPr/>
          <p:nvPr/>
        </p:nvSpPr>
        <p:spPr>
          <a:xfrm>
            <a:off x="467544" y="4221088"/>
            <a:ext cx="4536504" cy="2016224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i="1" dirty="0"/>
              <a:t>На заметку!</a:t>
            </a:r>
            <a:r>
              <a:rPr lang="ru-RU" i="1" dirty="0"/>
              <a:t> Если вы хотите быстро переключиться на определенный слайд, то нужно не выходя из показа слайдов нажать номер нужного слайда, а потом "</a:t>
            </a:r>
            <a:r>
              <a:rPr lang="ru-RU" i="1" dirty="0" err="1"/>
              <a:t>Enter</a:t>
            </a:r>
            <a:r>
              <a:rPr lang="ru-RU" i="1" dirty="0"/>
              <a:t>".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7228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0" r="11142"/>
          <a:stretch/>
        </p:blipFill>
        <p:spPr>
          <a:xfrm>
            <a:off x="-9525" y="0"/>
            <a:ext cx="9153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396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Раздаточный материал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267744" y="1903839"/>
            <a:ext cx="46687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Обязательное условие!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59632" y="2924944"/>
            <a:ext cx="66247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Обычно 2-3 комплекта.</a:t>
            </a:r>
          </a:p>
          <a:p>
            <a:pPr algn="ctr"/>
            <a:r>
              <a:rPr lang="ru-RU" sz="2800" dirty="0" smtClean="0"/>
              <a:t>Цветная распечатка формата А4 (альбомного вида)</a:t>
            </a:r>
          </a:p>
        </p:txBody>
      </p:sp>
    </p:spTree>
    <p:extLst>
      <p:ext uri="{BB962C8B-B14F-4D97-AF65-F5344CB8AC3E}">
        <p14:creationId xmlns:p14="http://schemas.microsoft.com/office/powerpoint/2010/main" val="210112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035788" y="2708920"/>
            <a:ext cx="520976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/>
              <a:t>Отличия презентаций</a:t>
            </a:r>
            <a:br>
              <a:rPr lang="ru-RU" sz="3600" b="1" dirty="0" smtClean="0"/>
            </a:br>
            <a:r>
              <a:rPr lang="ru-RU" sz="3600" b="1" dirty="0" smtClean="0"/>
              <a:t>для защиты диплома </a:t>
            </a:r>
            <a:br>
              <a:rPr lang="ru-RU" sz="3600" b="1" dirty="0" smtClean="0"/>
            </a:br>
            <a:r>
              <a:rPr lang="ru-RU" sz="3600" b="1" dirty="0" smtClean="0"/>
              <a:t>и для конференции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4891688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Вопросы, которые нужно задать СЕБЕ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608113" y="1196752"/>
            <a:ext cx="15169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1. Кто?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608112" y="1700808"/>
            <a:ext cx="18365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bg1">
                    <a:lumMod val="75000"/>
                  </a:schemeClr>
                </a:solidFill>
              </a:rPr>
              <a:t>2. Цель?</a:t>
            </a:r>
            <a:endParaRPr lang="ru-RU" sz="3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1560" y="2204864"/>
            <a:ext cx="78495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bg1">
                    <a:lumMod val="75000"/>
                  </a:schemeClr>
                </a:solidFill>
              </a:rPr>
              <a:t>3. Какие у меня есть средства/ресурсы?</a:t>
            </a:r>
            <a:endParaRPr lang="ru-RU" sz="3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37628" y="3279445"/>
            <a:ext cx="5126660" cy="25978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dirty="0" smtClean="0"/>
              <a:t>Состав аудитории</a:t>
            </a:r>
          </a:p>
          <a:p>
            <a:pPr>
              <a:lnSpc>
                <a:spcPct val="150000"/>
              </a:lnSpc>
            </a:pPr>
            <a:r>
              <a:rPr lang="ru-RU" sz="2800" dirty="0" smtClean="0"/>
              <a:t>Возраст</a:t>
            </a:r>
          </a:p>
          <a:p>
            <a:pPr>
              <a:lnSpc>
                <a:spcPct val="150000"/>
              </a:lnSpc>
            </a:pPr>
            <a:r>
              <a:rPr lang="ru-RU" sz="2800" dirty="0" smtClean="0"/>
              <a:t>Уровень знаний</a:t>
            </a:r>
          </a:p>
          <a:p>
            <a:pPr>
              <a:lnSpc>
                <a:spcPct val="150000"/>
              </a:lnSpc>
            </a:pPr>
            <a:r>
              <a:rPr lang="ru-RU" sz="2800" dirty="0" smtClean="0"/>
              <a:t>Степень заинтересованности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694919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Вопросы, которые нужно задать СЕБЕ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608113" y="1196752"/>
            <a:ext cx="15169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bg1">
                    <a:lumMod val="75000"/>
                  </a:schemeClr>
                </a:solidFill>
              </a:rPr>
              <a:t>1. Кто?</a:t>
            </a:r>
            <a:endParaRPr lang="ru-RU" sz="3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8112" y="1700808"/>
            <a:ext cx="18365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2. Цель?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611560" y="2204864"/>
            <a:ext cx="78495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bg1">
                    <a:lumMod val="75000"/>
                  </a:schemeClr>
                </a:solidFill>
              </a:rPr>
              <a:t>3. Какие у меня есть средства/ресурсы?</a:t>
            </a:r>
            <a:endParaRPr lang="ru-RU" sz="3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22287" y="3731548"/>
            <a:ext cx="5335563" cy="1305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dirty="0" smtClean="0"/>
              <a:t>Какой должен быть результат?</a:t>
            </a:r>
          </a:p>
          <a:p>
            <a:pPr>
              <a:lnSpc>
                <a:spcPct val="150000"/>
              </a:lnSpc>
            </a:pPr>
            <a:r>
              <a:rPr lang="ru-RU" sz="2800" dirty="0" smtClean="0"/>
              <a:t>Чего Вы ожидаете?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9549915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Вопросы, которые нужно задать СЕБЕ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608113" y="1188041"/>
            <a:ext cx="15169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bg1">
                    <a:lumMod val="75000"/>
                  </a:schemeClr>
                </a:solidFill>
              </a:rPr>
              <a:t>1. Кто?</a:t>
            </a:r>
            <a:endParaRPr lang="ru-RU" sz="3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8112" y="1692097"/>
            <a:ext cx="18365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bg1">
                    <a:lumMod val="75000"/>
                  </a:schemeClr>
                </a:solidFill>
              </a:rPr>
              <a:t>2. Цель?</a:t>
            </a:r>
            <a:endParaRPr lang="ru-RU" sz="3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1560" y="2196153"/>
            <a:ext cx="78495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3. Какие у меня есть средства/ресурсы?</a:t>
            </a:r>
            <a:endParaRPr lang="ru-R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2267744" y="2913906"/>
            <a:ext cx="4297267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Время</a:t>
            </a:r>
          </a:p>
          <a:p>
            <a:r>
              <a:rPr lang="ru-RU" sz="2800" dirty="0" smtClean="0"/>
              <a:t>Факты</a:t>
            </a:r>
          </a:p>
          <a:p>
            <a:r>
              <a:rPr lang="ru-RU" sz="2800" dirty="0" smtClean="0"/>
              <a:t>Аргументы</a:t>
            </a:r>
          </a:p>
          <a:p>
            <a:r>
              <a:rPr lang="ru-RU" sz="2800" dirty="0" smtClean="0"/>
              <a:t>Техника</a:t>
            </a:r>
          </a:p>
          <a:p>
            <a:r>
              <a:rPr lang="ru-RU" sz="2800" dirty="0" smtClean="0"/>
              <a:t>Аудио/видео</a:t>
            </a:r>
          </a:p>
          <a:p>
            <a:r>
              <a:rPr lang="ru-RU" sz="2800" dirty="0" smtClean="0"/>
              <a:t>Примеры, шутки</a:t>
            </a:r>
          </a:p>
          <a:p>
            <a:r>
              <a:rPr lang="ru-RU" sz="2800" dirty="0" smtClean="0"/>
              <a:t>Люди</a:t>
            </a:r>
          </a:p>
          <a:p>
            <a:r>
              <a:rPr lang="ru-RU" sz="2800" dirty="0" smtClean="0"/>
              <a:t>Артефакты или образцы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0690805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345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4613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Выбор фона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5" t="26793" r="4326" b="19409"/>
          <a:stretch/>
        </p:blipFill>
        <p:spPr>
          <a:xfrm>
            <a:off x="971600" y="1844824"/>
            <a:ext cx="7776864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3213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44"/>
            <a:ext cx="9144000" cy="6826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9986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7825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Выводы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966188"/>
            <a:ext cx="812119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ru-RU" sz="2400" dirty="0"/>
              <a:t>С помощью численных методов механики горных пород и современных теорий прочности, рассмотрен процесс формирования зон разрушения над монтажной </a:t>
            </a:r>
            <a:r>
              <a:rPr lang="ru-RU" sz="2400" dirty="0" smtClean="0"/>
              <a:t>камерой. </a:t>
            </a:r>
            <a:endParaRPr lang="ru-RU" sz="2400" dirty="0" smtClean="0"/>
          </a:p>
          <a:p>
            <a:pPr marL="457200" indent="-457200" algn="just">
              <a:buFont typeface="+mj-lt"/>
              <a:buAutoNum type="arabicPeriod"/>
            </a:pPr>
            <a:endParaRPr lang="ru-RU" sz="2400" dirty="0" smtClean="0"/>
          </a:p>
          <a:p>
            <a:pPr marL="457200" indent="-457200" algn="just">
              <a:buFont typeface="+mj-lt"/>
              <a:buAutoNum type="arabicPeriod"/>
            </a:pPr>
            <a:r>
              <a:rPr lang="ru-RU" sz="2400" dirty="0" smtClean="0"/>
              <a:t>На </a:t>
            </a:r>
            <a:r>
              <a:rPr lang="ru-RU" sz="2400" dirty="0"/>
              <a:t>основе многовариантного моделирования для условий Западного Донбасса установлена новая </a:t>
            </a:r>
            <a:r>
              <a:rPr lang="ru-RU" sz="2400" dirty="0" smtClean="0"/>
              <a:t>закономерность.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8226481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 путайте цели презентации!</a:t>
            </a:r>
            <a:endParaRPr lang="ru-RU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403196216"/>
              </p:ext>
            </p:extLst>
          </p:nvPr>
        </p:nvGraphicFramePr>
        <p:xfrm>
          <a:off x="763404" y="692696"/>
          <a:ext cx="8120714" cy="58428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89934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4DD5ADB-14EE-4AA4-9EB5-B736B6AAA4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227B68F-ECC5-4BC1-92EC-A0CD0F5292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2FF71F8-1375-4D2D-9385-B3EF2CDDEC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88F1707-EFD7-48DD-940E-85DF2BCEDE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One"/>
        </p:bldSub>
      </p:bldGraphic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Выводы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966188"/>
            <a:ext cx="812119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ru-RU" sz="2400" dirty="0">
                <a:solidFill>
                  <a:schemeClr val="bg1"/>
                </a:solidFill>
              </a:rPr>
              <a:t>С помощью численных методов механики горных пород и современных теорий прочности, рассмотрен процесс формирования зон разрушения над монтажной </a:t>
            </a:r>
            <a:r>
              <a:rPr lang="ru-RU" sz="2400" dirty="0" smtClean="0">
                <a:solidFill>
                  <a:schemeClr val="bg1"/>
                </a:solidFill>
              </a:rPr>
              <a:t>камерой. </a:t>
            </a:r>
            <a:endParaRPr lang="ru-RU" sz="2400" dirty="0" smtClean="0">
              <a:solidFill>
                <a:schemeClr val="bg1"/>
              </a:solidFill>
            </a:endParaRPr>
          </a:p>
          <a:p>
            <a:pPr marL="457200" indent="-457200" algn="just">
              <a:buFont typeface="+mj-lt"/>
              <a:buAutoNum type="arabicPeriod"/>
            </a:pPr>
            <a:endParaRPr lang="ru-RU" sz="2400" dirty="0" smtClean="0">
              <a:solidFill>
                <a:schemeClr val="bg1"/>
              </a:solidFill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ru-RU" sz="2400" dirty="0" smtClean="0">
                <a:solidFill>
                  <a:schemeClr val="bg1"/>
                </a:solidFill>
              </a:rPr>
              <a:t>На </a:t>
            </a:r>
            <a:r>
              <a:rPr lang="ru-RU" sz="2400" dirty="0">
                <a:solidFill>
                  <a:schemeClr val="bg1"/>
                </a:solidFill>
              </a:rPr>
              <a:t>основе многовариантного моделирования для условий Западного Донбасса установлена новая </a:t>
            </a:r>
            <a:r>
              <a:rPr lang="ru-RU" sz="2400" dirty="0" smtClean="0">
                <a:solidFill>
                  <a:schemeClr val="bg1"/>
                </a:solidFill>
              </a:rPr>
              <a:t>закономерность. 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1273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3347864" y="3212976"/>
            <a:ext cx="24188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Полезности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7418292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Бесплатный конвертер </a:t>
            </a:r>
            <a:r>
              <a:rPr lang="en-US" dirty="0" smtClean="0"/>
              <a:t>AVI - GIF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980728"/>
            <a:ext cx="66053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/>
              <a:t>www.video-gif-converter.com</a:t>
            </a:r>
            <a:endParaRPr lang="ru-RU" sz="36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916832"/>
            <a:ext cx="5524500" cy="404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7523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Сжимаем офисные документы!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980728"/>
            <a:ext cx="49895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/>
              <a:t>www.neuxpower.com</a:t>
            </a:r>
            <a:endParaRPr lang="ru-RU" sz="36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61" y="1742331"/>
            <a:ext cx="2286000" cy="5334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742331"/>
            <a:ext cx="5785203" cy="4338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924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Скрытые слайды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0313" r="34250" b="18500"/>
          <a:stretch/>
        </p:blipFill>
        <p:spPr>
          <a:xfrm>
            <a:off x="2843808" y="1052736"/>
            <a:ext cx="4176464" cy="5429403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4103948" y="5517232"/>
            <a:ext cx="2700300" cy="288032"/>
          </a:xfrm>
          <a:prstGeom prst="roundRect">
            <a:avLst/>
          </a:prstGeom>
          <a:solidFill>
            <a:srgbClr val="E1F616">
              <a:alpha val="34118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3525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Улыбающееся лицо 2"/>
          <p:cNvSpPr/>
          <p:nvPr/>
        </p:nvSpPr>
        <p:spPr>
          <a:xfrm>
            <a:off x="3131840" y="2132856"/>
            <a:ext cx="2880320" cy="2880320"/>
          </a:xfrm>
          <a:prstGeom prst="smileyFace">
            <a:avLst/>
          </a:prstGeom>
          <a:solidFill>
            <a:srgbClr val="FFFF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99100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Улыбающееся лицо 2"/>
          <p:cNvSpPr/>
          <p:nvPr/>
        </p:nvSpPr>
        <p:spPr>
          <a:xfrm>
            <a:off x="5292080" y="2132856"/>
            <a:ext cx="2880320" cy="2880320"/>
          </a:xfrm>
          <a:prstGeom prst="smileyFace">
            <a:avLst>
              <a:gd name="adj" fmla="val -4653"/>
            </a:avLst>
          </a:prstGeom>
          <a:solidFill>
            <a:srgbClr val="FFFF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Улыбающееся лицо 3"/>
          <p:cNvSpPr/>
          <p:nvPr/>
        </p:nvSpPr>
        <p:spPr>
          <a:xfrm>
            <a:off x="1151620" y="2132856"/>
            <a:ext cx="2880320" cy="2880320"/>
          </a:xfrm>
          <a:prstGeom prst="smileyFace">
            <a:avLst>
              <a:gd name="adj" fmla="val -4653"/>
            </a:avLst>
          </a:prstGeom>
          <a:solidFill>
            <a:srgbClr val="FFFF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66119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Полезные ссылки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89509" y="2342500"/>
            <a:ext cx="32752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http://youtu.be/4_Q_4mKPVYI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71600" y="1412776"/>
            <a:ext cx="752789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err="1" smtClean="0"/>
              <a:t>Радислав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Гандапас</a:t>
            </a:r>
            <a:endParaRPr lang="ru-RU" sz="2800" b="1" dirty="0" smtClean="0"/>
          </a:p>
          <a:p>
            <a:r>
              <a:rPr lang="ru-RU" sz="2800" dirty="0" err="1" smtClean="0"/>
              <a:t>Видеолекция</a:t>
            </a:r>
            <a:r>
              <a:rPr lang="ru-RU" sz="2800" dirty="0" smtClean="0"/>
              <a:t> «Бизнес презентация» </a:t>
            </a:r>
            <a:r>
              <a:rPr lang="ru-RU" sz="1600" dirty="0" smtClean="0"/>
              <a:t>(</a:t>
            </a:r>
            <a:r>
              <a:rPr lang="en-US" sz="1600" dirty="0" smtClean="0"/>
              <a:t>&gt;2</a:t>
            </a:r>
            <a:r>
              <a:rPr lang="ru-RU" sz="1600" dirty="0" smtClean="0"/>
              <a:t>часов)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989509" y="3067220"/>
            <a:ext cx="556537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err="1" smtClean="0"/>
              <a:t>Радислав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Гандапас</a:t>
            </a:r>
            <a:endParaRPr lang="ru-RU" sz="2800" b="1" dirty="0" smtClean="0"/>
          </a:p>
          <a:p>
            <a:r>
              <a:rPr lang="ru-RU" sz="2800" dirty="0" smtClean="0"/>
              <a:t>Книга «</a:t>
            </a:r>
            <a:r>
              <a:rPr lang="ru-RU" sz="2800" dirty="0" err="1" smtClean="0"/>
              <a:t>Камасутра</a:t>
            </a:r>
            <a:r>
              <a:rPr lang="ru-RU" sz="2800" dirty="0" smtClean="0"/>
              <a:t> для оратора»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05161" y="5306956"/>
            <a:ext cx="63904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http://www.slideshare.net/thecroaker/death-by-powerpoint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89509" y="4371754"/>
            <a:ext cx="709232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Алексей </a:t>
            </a:r>
            <a:r>
              <a:rPr lang="ru-RU" sz="2800" b="1" dirty="0" err="1" smtClean="0"/>
              <a:t>Каптерев</a:t>
            </a:r>
            <a:endParaRPr lang="ru-RU" sz="2800" b="1" dirty="0" smtClean="0"/>
          </a:p>
          <a:p>
            <a:r>
              <a:rPr lang="ru-RU" sz="2800" dirty="0" smtClean="0"/>
              <a:t>Презентация «Смерть через </a:t>
            </a:r>
            <a:r>
              <a:rPr lang="en-US" sz="2800" dirty="0" smtClean="0"/>
              <a:t>PowerPoint</a:t>
            </a:r>
            <a:r>
              <a:rPr lang="ru-RU" sz="2800" dirty="0" smtClean="0"/>
              <a:t>»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7581368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Мой сайт: </a:t>
            </a:r>
            <a:r>
              <a:rPr lang="en-US" dirty="0" smtClean="0"/>
              <a:t>asi.pp.ua</a:t>
            </a:r>
            <a:endParaRPr lang="ru-RU" dirty="0"/>
          </a:p>
        </p:txBody>
      </p:sp>
      <p:pic>
        <p:nvPicPr>
          <p:cNvPr id="5122" name="Picture 2" descr="C:\Users\Alex\Desktop\Снимок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34"/>
          <a:stretch/>
        </p:blipFill>
        <p:spPr bwMode="auto">
          <a:xfrm>
            <a:off x="26311" y="1484784"/>
            <a:ext cx="9082193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5533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340768"/>
            <a:ext cx="6984776" cy="1872208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Подготовка презентации </a:t>
            </a:r>
            <a:r>
              <a:rPr lang="ru-RU" sz="3200" dirty="0"/>
              <a:t>дипломной работы магистра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3861048"/>
            <a:ext cx="8208912" cy="504056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Алексей Сергеевич ИВАНОВ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4273351"/>
            <a:ext cx="82809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к.т.н., доцент кафедры высшей математики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24328" y="6258798"/>
            <a:ext cx="1296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/>
              <a:t>31</a:t>
            </a:r>
            <a:r>
              <a:rPr lang="ru-RU" sz="1600" dirty="0" smtClean="0"/>
              <a:t>.0</a:t>
            </a:r>
            <a:r>
              <a:rPr lang="en-US" sz="1600" dirty="0" smtClean="0"/>
              <a:t>3</a:t>
            </a:r>
            <a:r>
              <a:rPr lang="ru-RU" sz="1600" dirty="0" smtClean="0"/>
              <a:t>.201</a:t>
            </a:r>
            <a:r>
              <a:rPr lang="en-US" sz="1600" dirty="0" smtClean="0"/>
              <a:t>4</a:t>
            </a:r>
            <a:endParaRPr lang="ru-RU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4792216" y="3125286"/>
            <a:ext cx="4028256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Мой сайт:</a:t>
            </a:r>
          </a:p>
          <a:p>
            <a:pPr algn="r"/>
            <a:r>
              <a:rPr lang="en-US" sz="2800" dirty="0" smtClean="0"/>
              <a:t>asi.pp.ua</a:t>
            </a:r>
            <a:endParaRPr lang="ru-RU" sz="2800" dirty="0" smtClean="0"/>
          </a:p>
          <a:p>
            <a:pPr algn="r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Моя почта:</a:t>
            </a:r>
          </a:p>
          <a:p>
            <a:pPr algn="r"/>
            <a:r>
              <a:rPr lang="en-US" sz="2800" dirty="0" smtClean="0">
                <a:latin typeface="Arial" pitchFamily="34" charset="0"/>
                <a:cs typeface="Arial" pitchFamily="34" charset="0"/>
              </a:rPr>
              <a:t>alex-ivanov@i.ua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32040" y="5375250"/>
            <a:ext cx="39604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  <a:latin typeface="Archive" pitchFamily="50" charset="0"/>
                <a:cs typeface="Arial" pitchFamily="34" charset="0"/>
              </a:rPr>
              <a:t>Удачной защиты!</a:t>
            </a:r>
            <a:endParaRPr lang="ru-RU" sz="4000" dirty="0">
              <a:solidFill>
                <a:srgbClr val="FF0000"/>
              </a:solidFill>
              <a:latin typeface="Archive" pitchFamily="50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9261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Виды слайдов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48283" y="2276871"/>
            <a:ext cx="2808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Слайд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3275856" y="2276871"/>
            <a:ext cx="2808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err="1" smtClean="0"/>
              <a:t>Инфографика</a:t>
            </a:r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6228184" y="2276871"/>
            <a:ext cx="2808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err="1" smtClean="0"/>
              <a:t>Слайдамент</a:t>
            </a:r>
            <a:endParaRPr lang="ru-RU" sz="28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3323" y="2880925"/>
            <a:ext cx="2800845" cy="191622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8184" y="2852936"/>
            <a:ext cx="2808312" cy="194760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283" y="2845107"/>
            <a:ext cx="2783557" cy="1947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0779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123728" y="2780928"/>
            <a:ext cx="516397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/>
              <a:t>Защита </a:t>
            </a:r>
          </a:p>
          <a:p>
            <a:pPr algn="ctr"/>
            <a:r>
              <a:rPr lang="ru-RU" sz="3600" b="1" dirty="0" smtClean="0"/>
              <a:t>магистерской работы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39823865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Структура доклада дипломника-магистра</a:t>
            </a:r>
            <a:endParaRPr lang="ru-RU" dirty="0"/>
          </a:p>
        </p:txBody>
      </p:sp>
      <p:sp>
        <p:nvSpPr>
          <p:cNvPr id="28" name="TextBox 27"/>
          <p:cNvSpPr txBox="1"/>
          <p:nvPr/>
        </p:nvSpPr>
        <p:spPr>
          <a:xfrm>
            <a:off x="323528" y="980430"/>
            <a:ext cx="8496944" cy="5616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spcBef>
                <a:spcPts val="600"/>
              </a:spcBef>
              <a:buFont typeface="+mj-lt"/>
              <a:buAutoNum type="arabicPeriod"/>
            </a:pPr>
            <a:r>
              <a:rPr lang="ru-RU" sz="2200" b="1" dirty="0"/>
              <a:t>Приветствие</a:t>
            </a:r>
            <a:r>
              <a:rPr lang="ru-RU" sz="2200" dirty="0"/>
              <a:t> </a:t>
            </a:r>
            <a:r>
              <a:rPr lang="ru-RU" sz="2200" dirty="0" smtClean="0"/>
              <a:t>«Здравствуйте, уважаемые…» </a:t>
            </a:r>
            <a:br>
              <a:rPr lang="ru-RU" sz="2200" dirty="0" smtClean="0"/>
            </a:br>
            <a:r>
              <a:rPr lang="ru-RU" dirty="0" smtClean="0"/>
              <a:t>(</a:t>
            </a:r>
            <a:r>
              <a:rPr lang="ru-RU" dirty="0"/>
              <a:t>титульный слайд)</a:t>
            </a:r>
          </a:p>
          <a:p>
            <a:pPr marL="457200" lvl="0" indent="-457200">
              <a:spcBef>
                <a:spcPts val="600"/>
              </a:spcBef>
              <a:buFont typeface="+mj-lt"/>
              <a:buAutoNum type="arabicPeriod"/>
            </a:pPr>
            <a:r>
              <a:rPr lang="ru-RU" sz="2200" b="1" dirty="0"/>
              <a:t>Актуальность вопроса</a:t>
            </a:r>
            <a:r>
              <a:rPr lang="ru-RU" sz="2200" dirty="0"/>
              <a:t> 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dirty="0" smtClean="0"/>
              <a:t>(</a:t>
            </a:r>
            <a:r>
              <a:rPr lang="ru-RU" dirty="0"/>
              <a:t>1 слайд, 1-2 минуты)</a:t>
            </a:r>
          </a:p>
          <a:p>
            <a:pPr marL="457200" lvl="0" indent="-457200">
              <a:spcBef>
                <a:spcPts val="600"/>
              </a:spcBef>
              <a:buFont typeface="+mj-lt"/>
              <a:buAutoNum type="arabicPeriod"/>
            </a:pPr>
            <a:r>
              <a:rPr lang="ru-RU" sz="2200" b="1" dirty="0"/>
              <a:t>Цель и задачи исследования</a:t>
            </a:r>
            <a:r>
              <a:rPr lang="ru-RU" sz="2200" dirty="0"/>
              <a:t> 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dirty="0" smtClean="0"/>
              <a:t>(</a:t>
            </a:r>
            <a:r>
              <a:rPr lang="ru-RU" dirty="0"/>
              <a:t>1 слайд, до 1 минуты)</a:t>
            </a:r>
          </a:p>
          <a:p>
            <a:pPr marL="457200" lvl="0" indent="-457200">
              <a:spcBef>
                <a:spcPts val="600"/>
              </a:spcBef>
              <a:buFont typeface="+mj-lt"/>
              <a:buAutoNum type="arabicPeriod"/>
            </a:pPr>
            <a:r>
              <a:rPr lang="ru-RU" sz="2200" b="1" dirty="0"/>
              <a:t>Анализ теории и исследований по теме диплома</a:t>
            </a:r>
            <a:r>
              <a:rPr lang="ru-RU" sz="2200" dirty="0"/>
              <a:t> 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dirty="0" smtClean="0"/>
              <a:t>(</a:t>
            </a:r>
            <a:r>
              <a:rPr lang="ru-RU" dirty="0"/>
              <a:t>3-7 слайдов, 2-3 минуты)</a:t>
            </a:r>
            <a:endParaRPr lang="ru-RU" sz="2200" dirty="0"/>
          </a:p>
          <a:p>
            <a:pPr marL="457200" lvl="0" indent="-457200">
              <a:spcBef>
                <a:spcPts val="600"/>
              </a:spcBef>
              <a:buFont typeface="+mj-lt"/>
              <a:buAutoNum type="arabicPeriod"/>
            </a:pPr>
            <a:r>
              <a:rPr lang="ru-RU" sz="2200" b="1" dirty="0"/>
              <a:t>Описание основной части исследований</a:t>
            </a:r>
            <a:r>
              <a:rPr lang="ru-RU" sz="2200" dirty="0"/>
              <a:t> 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dirty="0" smtClean="0"/>
              <a:t>(</a:t>
            </a:r>
            <a:r>
              <a:rPr lang="ru-RU" dirty="0"/>
              <a:t>до 5 минут)</a:t>
            </a:r>
          </a:p>
          <a:p>
            <a:pPr marL="457200" lvl="0" indent="-457200">
              <a:spcBef>
                <a:spcPts val="600"/>
              </a:spcBef>
              <a:buFont typeface="+mj-lt"/>
              <a:buAutoNum type="arabicPeriod"/>
            </a:pPr>
            <a:r>
              <a:rPr lang="ru-RU" sz="2200" b="1" dirty="0"/>
              <a:t>Предлагаемое решение, результаты</a:t>
            </a:r>
            <a:r>
              <a:rPr lang="ru-RU" sz="2200" dirty="0"/>
              <a:t> 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dirty="0" smtClean="0"/>
              <a:t>(</a:t>
            </a:r>
            <a:r>
              <a:rPr lang="ru-RU" dirty="0"/>
              <a:t>2-3 слайда, 1-2 минуты)</a:t>
            </a:r>
            <a:endParaRPr lang="ru-RU" sz="2200" dirty="0"/>
          </a:p>
          <a:p>
            <a:pPr marL="457200" lvl="0" indent="-457200">
              <a:spcBef>
                <a:spcPts val="600"/>
              </a:spcBef>
              <a:buFont typeface="+mj-lt"/>
              <a:buAutoNum type="arabicPeriod"/>
            </a:pPr>
            <a:r>
              <a:rPr lang="ru-RU" sz="2200" b="1" dirty="0"/>
              <a:t>Выводы по работе</a:t>
            </a:r>
            <a:r>
              <a:rPr lang="ru-RU" sz="2200" dirty="0"/>
              <a:t> </a:t>
            </a:r>
            <a:r>
              <a:rPr lang="ru-RU" sz="2200" b="1" dirty="0"/>
              <a:t>соответственно поставленной цели! </a:t>
            </a:r>
            <a:r>
              <a:rPr lang="ru-RU" dirty="0"/>
              <a:t>(1 слайд, 1 минута)</a:t>
            </a:r>
            <a:endParaRPr lang="ru-RU" b="1" dirty="0"/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ru-RU" sz="2200" b="1" dirty="0"/>
              <a:t>Заключительные слова</a:t>
            </a:r>
            <a:r>
              <a:rPr lang="ru-RU" sz="2200" dirty="0"/>
              <a:t>: 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«Доклад </a:t>
            </a:r>
            <a:r>
              <a:rPr lang="ru-RU" sz="2200" dirty="0"/>
              <a:t>окончен. Спасибо за </a:t>
            </a:r>
            <a:r>
              <a:rPr lang="ru-RU" sz="2200" dirty="0" smtClean="0"/>
              <a:t>внимание»</a:t>
            </a:r>
            <a:r>
              <a:rPr lang="ru-RU" sz="1600" dirty="0"/>
              <a:t> </a:t>
            </a:r>
            <a:r>
              <a:rPr lang="ru-RU" sz="1600" dirty="0" smtClean="0"/>
              <a:t>(финальный </a:t>
            </a:r>
            <a:r>
              <a:rPr lang="ru-RU" sz="1600" dirty="0"/>
              <a:t>слайд</a:t>
            </a:r>
            <a:r>
              <a:rPr lang="ru-RU" sz="1600" dirty="0" smtClean="0"/>
              <a:t>)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071979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ГМ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17365D"/>
      </a:accent2>
      <a:accent3>
        <a:srgbClr val="8DB3E2"/>
      </a:accent3>
      <a:accent4>
        <a:srgbClr val="366092"/>
      </a:accent4>
      <a:accent5>
        <a:srgbClr val="0070C0"/>
      </a:accent5>
      <a:accent6>
        <a:srgbClr val="DBE5F1"/>
      </a:accent6>
      <a:hlink>
        <a:srgbClr val="FF0000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809</TotalTime>
  <Words>883</Words>
  <Application>Microsoft Office PowerPoint</Application>
  <PresentationFormat>Экран (4:3)</PresentationFormat>
  <Paragraphs>266</Paragraphs>
  <Slides>69</Slides>
  <Notes>0</Notes>
  <HiddenSlides>1</HiddenSlides>
  <MMClips>0</MMClips>
  <ScaleCrop>false</ScaleCrop>
  <HeadingPairs>
    <vt:vector size="8" baseType="variant">
      <vt:variant>
        <vt:lpstr>Использованные шрифты</vt:lpstr>
      </vt:variant>
      <vt:variant>
        <vt:i4>13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69</vt:i4>
      </vt:variant>
    </vt:vector>
  </HeadingPairs>
  <TitlesOfParts>
    <vt:vector size="84" baseType="lpstr">
      <vt:lpstr>Archive</vt:lpstr>
      <vt:lpstr>Arial</vt:lpstr>
      <vt:lpstr>Bookman Old Style</vt:lpstr>
      <vt:lpstr>Calibri</vt:lpstr>
      <vt:lpstr>Comic Sans MS</vt:lpstr>
      <vt:lpstr>Franklin Gothic Book</vt:lpstr>
      <vt:lpstr>Garamond</vt:lpstr>
      <vt:lpstr>Georgia</vt:lpstr>
      <vt:lpstr>Helvetica_Light-Normal</vt:lpstr>
      <vt:lpstr>Hermes</vt:lpstr>
      <vt:lpstr>Times New Roman</vt:lpstr>
      <vt:lpstr>Trebuchet MS</vt:lpstr>
      <vt:lpstr>Verdana</vt:lpstr>
      <vt:lpstr>Тема Office</vt:lpstr>
      <vt:lpstr>Формула</vt:lpstr>
      <vt:lpstr>Подготовка презентации дипломной работы магистра</vt:lpstr>
      <vt:lpstr>Презентация PowerPoint</vt:lpstr>
      <vt:lpstr>Презентация PowerPoint</vt:lpstr>
      <vt:lpstr>Презентация PowerPoint</vt:lpstr>
      <vt:lpstr>Презентация PowerPoint</vt:lpstr>
      <vt:lpstr>Не путайте цели презентации!</vt:lpstr>
      <vt:lpstr>Виды слайдов</vt:lpstr>
      <vt:lpstr>Презентация PowerPoint</vt:lpstr>
      <vt:lpstr>Структура доклада дипломника-магистра</vt:lpstr>
      <vt:lpstr>Продолжительность доклада</vt:lpstr>
      <vt:lpstr>Соблюдайте четкую структуру доклада</vt:lpstr>
      <vt:lpstr>Презентация PowerPoint</vt:lpstr>
      <vt:lpstr>Презентация PowerPoint</vt:lpstr>
      <vt:lpstr>Презентация PowerPoint</vt:lpstr>
      <vt:lpstr>Предпоследний слайд – ВЫВОДЫ!</vt:lpstr>
      <vt:lpstr>Презентация PowerPoint</vt:lpstr>
      <vt:lpstr>Результаты моделирования  для шахты им. Бажанова</vt:lpstr>
      <vt:lpstr>Варианты вывода данных</vt:lpstr>
      <vt:lpstr>Варианты вывода данных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«Подводные камни» презентации</vt:lpstr>
      <vt:lpstr>Главный друг презентации!</vt:lpstr>
      <vt:lpstr>Презентация PowerPoint</vt:lpstr>
      <vt:lpstr>Презентация PowerPoint</vt:lpstr>
      <vt:lpstr>Презентация PowerPoint</vt:lpstr>
      <vt:lpstr>Презентация PowerPoint</vt:lpstr>
      <vt:lpstr>Выбор шрифта и его размер</vt:lpstr>
      <vt:lpstr>Презентация PowerPoint</vt:lpstr>
      <vt:lpstr>«Подводные камни» презентации</vt:lpstr>
      <vt:lpstr>Интервалы и расстояния между буквами</vt:lpstr>
      <vt:lpstr>Обоснование параметров   демонтажного штрека 161-й лавы</vt:lpstr>
      <vt:lpstr>Главный Враг успешной презентации!</vt:lpstr>
      <vt:lpstr>Презентация PowerPoint</vt:lpstr>
      <vt:lpstr>Не используйте стандартные клипарты!</vt:lpstr>
      <vt:lpstr>Презентация PowerPoint</vt:lpstr>
      <vt:lpstr>Подготовка доклада</vt:lpstr>
      <vt:lpstr>Используйте планшет</vt:lpstr>
      <vt:lpstr>Подготовка к вопросам</vt:lpstr>
      <vt:lpstr>Презентация PowerPoint</vt:lpstr>
      <vt:lpstr>Формат файлов</vt:lpstr>
      <vt:lpstr>Сделайте дубликаты</vt:lpstr>
      <vt:lpstr>ПРОЕКТОР и КОМПЬЮТЕР</vt:lpstr>
      <vt:lpstr>Презентация PowerPoint</vt:lpstr>
      <vt:lpstr>Презентер – Ваш помощник</vt:lpstr>
      <vt:lpstr>Раздаточный материал</vt:lpstr>
      <vt:lpstr>Презентация PowerPoint</vt:lpstr>
      <vt:lpstr>Вопросы, которые нужно задать СЕБЕ</vt:lpstr>
      <vt:lpstr>Вопросы, которые нужно задать СЕБЕ</vt:lpstr>
      <vt:lpstr>Вопросы, которые нужно задать СЕБЕ</vt:lpstr>
      <vt:lpstr>Презентация PowerPoint</vt:lpstr>
      <vt:lpstr>Выбор фона</vt:lpstr>
      <vt:lpstr>Презентация PowerPoint</vt:lpstr>
      <vt:lpstr>Презентация PowerPoint</vt:lpstr>
      <vt:lpstr>Выводы</vt:lpstr>
      <vt:lpstr>Выводы</vt:lpstr>
      <vt:lpstr>Презентация PowerPoint</vt:lpstr>
      <vt:lpstr>Бесплатный конвертер AVI - GIF</vt:lpstr>
      <vt:lpstr>Сжимаем офисные документы!</vt:lpstr>
      <vt:lpstr>Скрытые слайды</vt:lpstr>
      <vt:lpstr>Презентация PowerPoint</vt:lpstr>
      <vt:lpstr>Презентация PowerPoint</vt:lpstr>
      <vt:lpstr>Полезные ссылки</vt:lpstr>
      <vt:lpstr>Мой сайт: asi.pp.ua</vt:lpstr>
      <vt:lpstr>Подготовка презентации дипломной работы магистра</vt:lpstr>
    </vt:vector>
  </TitlesOfParts>
  <Company>ДОМ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Иванов А.С.</dc:creator>
  <cp:lastModifiedBy>Алексей Иванов</cp:lastModifiedBy>
  <cp:revision>59</cp:revision>
  <dcterms:created xsi:type="dcterms:W3CDTF">2013-05-20T19:18:47Z</dcterms:created>
  <dcterms:modified xsi:type="dcterms:W3CDTF">2014-03-30T10:44:33Z</dcterms:modified>
</cp:coreProperties>
</file>